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Red Hat Display SemiBold"/>
      <p:regular r:id="rId40"/>
      <p:bold r:id="rId41"/>
      <p:italic r:id="rId42"/>
      <p:boldItalic r:id="rId43"/>
    </p:embeddedFont>
    <p:embeddedFont>
      <p:font typeface="Red Hat Display"/>
      <p:regular r:id="rId44"/>
      <p:bold r:id="rId45"/>
      <p:italic r:id="rId46"/>
      <p:boldItalic r:id="rId47"/>
    </p:embeddedFont>
    <p:embeddedFont>
      <p:font typeface="Old Standard TT"/>
      <p:regular r:id="rId48"/>
      <p:bold r:id="rId49"/>
      <p:italic r:id="rId50"/>
    </p:embeddedFont>
    <p:embeddedFont>
      <p:font typeface="Open Sans"/>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edHatDisplaySemiBold-regular.fntdata"/><Relationship Id="rId42" Type="http://schemas.openxmlformats.org/officeDocument/2006/relationships/font" Target="fonts/RedHatDisplaySemiBold-italic.fntdata"/><Relationship Id="rId41" Type="http://schemas.openxmlformats.org/officeDocument/2006/relationships/font" Target="fonts/RedHatDisplaySemiBold-bold.fntdata"/><Relationship Id="rId44" Type="http://schemas.openxmlformats.org/officeDocument/2006/relationships/font" Target="fonts/RedHatDisplay-regular.fntdata"/><Relationship Id="rId43" Type="http://schemas.openxmlformats.org/officeDocument/2006/relationships/font" Target="fonts/RedHatDisplaySemiBold-boldItalic.fntdata"/><Relationship Id="rId46" Type="http://schemas.openxmlformats.org/officeDocument/2006/relationships/font" Target="fonts/RedHatDisplay-italic.fntdata"/><Relationship Id="rId45" Type="http://schemas.openxmlformats.org/officeDocument/2006/relationships/font" Target="fonts/RedHatDispl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OldStandardTT-regular.fntdata"/><Relationship Id="rId47" Type="http://schemas.openxmlformats.org/officeDocument/2006/relationships/font" Target="fonts/RedHatDisplay-boldItalic.fntdata"/><Relationship Id="rId49" Type="http://schemas.openxmlformats.org/officeDocument/2006/relationships/font" Target="fonts/OldStandardTT-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OpenSans-regular.fntdata"/><Relationship Id="rId50" Type="http://schemas.openxmlformats.org/officeDocument/2006/relationships/font" Target="fonts/OldStandardTT-italic.fntdata"/><Relationship Id="rId53" Type="http://schemas.openxmlformats.org/officeDocument/2006/relationships/font" Target="fonts/OpenSans-italic.fntdata"/><Relationship Id="rId52" Type="http://schemas.openxmlformats.org/officeDocument/2006/relationships/font" Target="fonts/OpenSans-bold.fntdata"/><Relationship Id="rId11" Type="http://schemas.openxmlformats.org/officeDocument/2006/relationships/slide" Target="slides/slide6.xml"/><Relationship Id="rId10" Type="http://schemas.openxmlformats.org/officeDocument/2006/relationships/slide" Target="slides/slide5.xml"/><Relationship Id="rId54" Type="http://schemas.openxmlformats.org/officeDocument/2006/relationships/font" Target="fonts/OpenSans-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1000"/>
              </a:spcBef>
              <a:spcAft>
                <a:spcPts val="0"/>
              </a:spcAft>
              <a:buClr>
                <a:schemeClr val="dk1"/>
              </a:buClr>
              <a:buSzPts val="1100"/>
              <a:buFont typeface="Arial"/>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75aac8c52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75aac8c52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 Mattias</a:t>
            </a:r>
            <a:endParaRPr/>
          </a:p>
          <a:p>
            <a:pPr indent="0" lvl="0" marL="0" rtl="0" algn="l">
              <a:spcBef>
                <a:spcPts val="0"/>
              </a:spcBef>
              <a:spcAft>
                <a:spcPts val="0"/>
              </a:spcAft>
              <a:buNone/>
            </a:pPr>
            <a:r>
              <a:t/>
            </a:r>
            <a:endParaRPr/>
          </a:p>
          <a:p>
            <a:pPr indent="0" lvl="0" marL="0" rtl="0" algn="l">
              <a:spcBef>
                <a:spcPts val="0"/>
              </a:spcBef>
              <a:spcAft>
                <a:spcPts val="0"/>
              </a:spcAft>
              <a:buNone/>
            </a:pPr>
            <a:r>
              <a:rPr lang="sv"/>
              <a:t>For creating the user interface we decided to go with a javascript library called Vue. Vue is an </a:t>
            </a:r>
            <a:r>
              <a:rPr lang="sv"/>
              <a:t>framework</a:t>
            </a:r>
            <a:r>
              <a:rPr lang="sv"/>
              <a:t> that is used by the developers at bolagsverket and we also decided to go with Vue to make our solution easier to build upon in the future if this service were to be integrated. The front-end resulted in 4 pages.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4d25e3b45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4d25e3b45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 Mattias</a:t>
            </a:r>
            <a:endParaRPr/>
          </a:p>
          <a:p>
            <a:pPr indent="0" lvl="0" marL="0" rtl="0" algn="l">
              <a:spcBef>
                <a:spcPts val="0"/>
              </a:spcBef>
              <a:spcAft>
                <a:spcPts val="0"/>
              </a:spcAft>
              <a:buNone/>
            </a:pPr>
            <a:r>
              <a:t/>
            </a:r>
            <a:endParaRPr/>
          </a:p>
          <a:p>
            <a:pPr indent="0" lvl="0" marL="0" rtl="0" algn="l">
              <a:spcBef>
                <a:spcPts val="0"/>
              </a:spcBef>
              <a:spcAft>
                <a:spcPts val="0"/>
              </a:spcAft>
              <a:buNone/>
            </a:pPr>
            <a:r>
              <a:rPr lang="sv"/>
              <a:t>When the user accesses our service the user will be greeted with this landing page. The main purpose of this service is to take the sustainability test, but we also wanted to provide enough information about the service and sustainability in general and that information is shown in it’s own information page.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4d25e3b450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4d25e3b45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 Mattias</a:t>
            </a:r>
            <a:endParaRPr/>
          </a:p>
          <a:p>
            <a:pPr indent="0" lvl="0" marL="0" rtl="0" algn="l">
              <a:spcBef>
                <a:spcPts val="0"/>
              </a:spcBef>
              <a:spcAft>
                <a:spcPts val="0"/>
              </a:spcAft>
              <a:buNone/>
            </a:pPr>
            <a:r>
              <a:t/>
            </a:r>
            <a:endParaRPr/>
          </a:p>
          <a:p>
            <a:pPr indent="0" lvl="0" marL="0" rtl="0" algn="l">
              <a:spcBef>
                <a:spcPts val="0"/>
              </a:spcBef>
              <a:spcAft>
                <a:spcPts val="0"/>
              </a:spcAft>
              <a:buNone/>
            </a:pPr>
            <a:r>
              <a:rPr lang="sv"/>
              <a:t>This is a very simple information page that tries to provide an answers to common questions that the users may have. </a:t>
            </a:r>
            <a:endParaRPr/>
          </a:p>
          <a:p>
            <a:pPr indent="0" lvl="0" marL="0" rtl="0" algn="l">
              <a:spcBef>
                <a:spcPts val="0"/>
              </a:spcBef>
              <a:spcAft>
                <a:spcPts val="0"/>
              </a:spcAft>
              <a:buNone/>
            </a:pPr>
            <a:r>
              <a:rPr lang="sv"/>
              <a:t>Such question could be:</a:t>
            </a:r>
            <a:endParaRPr/>
          </a:p>
          <a:p>
            <a:pPr indent="0" lvl="0" marL="0" rtl="0" algn="l">
              <a:spcBef>
                <a:spcPts val="0"/>
              </a:spcBef>
              <a:spcAft>
                <a:spcPts val="0"/>
              </a:spcAft>
              <a:buNone/>
            </a:pPr>
            <a:r>
              <a:rPr lang="sv"/>
              <a:t>	</a:t>
            </a:r>
            <a:endParaRPr/>
          </a:p>
          <a:p>
            <a:pPr indent="0" lvl="0" marL="0" rtl="0" algn="l">
              <a:spcBef>
                <a:spcPts val="0"/>
              </a:spcBef>
              <a:spcAft>
                <a:spcPts val="0"/>
              </a:spcAft>
              <a:buNone/>
            </a:pPr>
            <a:r>
              <a:rPr lang="sv"/>
              <a:t>	Why should I as an entrepreneur take this test?</a:t>
            </a:r>
            <a:endParaRPr/>
          </a:p>
          <a:p>
            <a:pPr indent="0" lvl="0" marL="0" rtl="0" algn="l">
              <a:spcBef>
                <a:spcPts val="0"/>
              </a:spcBef>
              <a:spcAft>
                <a:spcPts val="0"/>
              </a:spcAft>
              <a:buNone/>
            </a:pPr>
            <a:r>
              <a:rPr lang="sv"/>
              <a:t>	How does this service measure sustainability?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4d25e3b45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4d25e3b45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 Mattias</a:t>
            </a:r>
            <a:endParaRPr/>
          </a:p>
          <a:p>
            <a:pPr indent="0" lvl="0" marL="0" rtl="0" algn="l">
              <a:spcBef>
                <a:spcPts val="0"/>
              </a:spcBef>
              <a:spcAft>
                <a:spcPts val="0"/>
              </a:spcAft>
              <a:buNone/>
            </a:pPr>
            <a:r>
              <a:t/>
            </a:r>
            <a:endParaRPr/>
          </a:p>
          <a:p>
            <a:pPr indent="0" lvl="0" marL="0" rtl="0" algn="l">
              <a:spcBef>
                <a:spcPts val="0"/>
              </a:spcBef>
              <a:spcAft>
                <a:spcPts val="0"/>
              </a:spcAft>
              <a:buNone/>
            </a:pPr>
            <a:r>
              <a:rPr lang="sv"/>
              <a:t>The sustainability test itself is a form that looks like this. There are 4 </a:t>
            </a:r>
            <a:r>
              <a:rPr lang="sv"/>
              <a:t>categories</a:t>
            </a:r>
            <a:r>
              <a:rPr lang="sv"/>
              <a:t> with questions that the user will answer.</a:t>
            </a:r>
            <a:endParaRPr/>
          </a:p>
          <a:p>
            <a:pPr indent="0" lvl="0" marL="0" rtl="0" algn="l">
              <a:spcBef>
                <a:spcPts val="0"/>
              </a:spcBef>
              <a:spcAft>
                <a:spcPts val="0"/>
              </a:spcAft>
              <a:buNone/>
            </a:pPr>
            <a:r>
              <a:t/>
            </a:r>
            <a:endParaRPr/>
          </a:p>
          <a:p>
            <a:pPr indent="0" lvl="0" marL="0" rtl="0" algn="l">
              <a:spcBef>
                <a:spcPts val="0"/>
              </a:spcBef>
              <a:spcAft>
                <a:spcPts val="0"/>
              </a:spcAft>
              <a:buNone/>
            </a:pPr>
            <a:r>
              <a:rPr lang="sv"/>
              <a:t>some questions also help text that give some examples that are related to that question.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sv"/>
              <a:t>There is also questions that could be hidden or shown depending on previous answers. This makes it so that if multiple </a:t>
            </a:r>
            <a:r>
              <a:rPr lang="sv"/>
              <a:t>people</a:t>
            </a:r>
            <a:r>
              <a:rPr lang="sv"/>
              <a:t> take this test, it might not look </a:t>
            </a:r>
            <a:r>
              <a:rPr lang="sv"/>
              <a:t>exactly</a:t>
            </a:r>
            <a:r>
              <a:rPr lang="sv"/>
              <a:t> the same for all of them.The purpose of this is to not show too many </a:t>
            </a:r>
            <a:r>
              <a:rPr lang="sv"/>
              <a:t>irrelevant</a:t>
            </a:r>
            <a:r>
              <a:rPr lang="sv"/>
              <a:t> questions for an </a:t>
            </a:r>
            <a:r>
              <a:rPr lang="sv"/>
              <a:t>entrepreneurs</a:t>
            </a:r>
            <a:r>
              <a:rPr lang="sv"/>
              <a:t> business idea.</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4d25e3b45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4d25e3b45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 Mattias</a:t>
            </a:r>
            <a:endParaRPr/>
          </a:p>
          <a:p>
            <a:pPr indent="0" lvl="0" marL="0" rtl="0" algn="l">
              <a:spcBef>
                <a:spcPts val="0"/>
              </a:spcBef>
              <a:spcAft>
                <a:spcPts val="0"/>
              </a:spcAft>
              <a:buNone/>
            </a:pPr>
            <a:r>
              <a:t/>
            </a:r>
            <a:endParaRPr/>
          </a:p>
          <a:p>
            <a:pPr indent="0" lvl="0" marL="0" rtl="0" algn="l">
              <a:spcBef>
                <a:spcPts val="0"/>
              </a:spcBef>
              <a:spcAft>
                <a:spcPts val="0"/>
              </a:spcAft>
              <a:buNone/>
            </a:pPr>
            <a:r>
              <a:rPr lang="sv"/>
              <a:t>This is the result page that is shown after the test is done.</a:t>
            </a:r>
            <a:endParaRPr/>
          </a:p>
          <a:p>
            <a:pPr indent="0" lvl="0" marL="0" rtl="0" algn="l">
              <a:spcBef>
                <a:spcPts val="0"/>
              </a:spcBef>
              <a:spcAft>
                <a:spcPts val="0"/>
              </a:spcAft>
              <a:buNone/>
            </a:pPr>
            <a:r>
              <a:t/>
            </a:r>
            <a:endParaRPr/>
          </a:p>
          <a:p>
            <a:pPr indent="0" lvl="0" marL="0" rtl="0" algn="l">
              <a:spcBef>
                <a:spcPts val="0"/>
              </a:spcBef>
              <a:spcAft>
                <a:spcPts val="0"/>
              </a:spcAft>
              <a:buNone/>
            </a:pPr>
            <a:r>
              <a:rPr lang="sv"/>
              <a:t>At the top it shows the user a summerized result of the test. This result could say that the business idea is sustainably or that there are some improvement to be considered. These tabs will then show if the result was satisfying in this 4 areas or not. A red tab would mean that there are improvements to be made in this category.</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4d25e3b45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4d25e3b45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solidFill>
                  <a:schemeClr val="dk1"/>
                </a:solidFill>
              </a:rPr>
              <a:t>// Mattias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sv">
                <a:solidFill>
                  <a:schemeClr val="dk1"/>
                </a:solidFill>
              </a:rPr>
              <a:t>Inside these tabs there will be articles that are related to the users test result. These links will take the user to trusted sources where the user can read more about how to improve in specific areas regarding sustainability.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sv">
                <a:solidFill>
                  <a:schemeClr val="dk1"/>
                </a:solidFill>
              </a:rPr>
              <a:t>These Articles are provided with the help of AI technology that will be explained more in a bit.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sv">
                <a:solidFill>
                  <a:schemeClr val="dk1"/>
                </a:solidFill>
              </a:rPr>
              <a:t>Lastly since we don’t handle any user information or have a login system, we provide an unique generated code for each result that the user can save in order to access the results at a later time.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sv">
                <a:solidFill>
                  <a:schemeClr val="dk1"/>
                </a:solidFill>
              </a:rPr>
              <a:t>So the final thing for me to say about the front end is that most information that is show is stored in the database. And that includes the questions, the articles, and the categories.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sv">
                <a:solidFill>
                  <a:schemeClr val="dk1"/>
                </a:solidFill>
              </a:rPr>
              <a:t>This should make it easy to add or remove questions from the test for example through the backend without having to change any front-end code.</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75aac8c52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75aac8c52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This is the diagram that show how save and use information from database.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4e76d14521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4e76d14521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Here is whole projects and sub-project.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75aac8c52e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75aac8c52e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Here is main form to display information and choose </a:t>
            </a:r>
            <a:r>
              <a:rPr lang="sv"/>
              <a:t>which</a:t>
            </a:r>
            <a:r>
              <a:rPr lang="sv"/>
              <a:t> form can use for more information like list users,categories,answer format,Question,result question,AI report, PDF convertor, test AI.</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75aac8c52e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75aac8c52e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Here show list of users that can add,edit,search. Those option can be for each form to use.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5555be0c1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5555be0c1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1000"/>
              </a:spcBef>
              <a:spcAft>
                <a:spcPts val="0"/>
              </a:spcAft>
              <a:buClr>
                <a:schemeClr val="dk1"/>
              </a:buClr>
              <a:buSzPts val="1100"/>
              <a:buFont typeface="Arial"/>
              <a:buNone/>
            </a:pPr>
            <a:r>
              <a:rPr lang="sv" sz="1150">
                <a:solidFill>
                  <a:schemeClr val="dk1"/>
                </a:solidFill>
                <a:highlight>
                  <a:srgbClr val="FFFFFF"/>
                </a:highlight>
              </a:rPr>
              <a:t>This year 7 million acres of forest were burned down due to fires. If we don't do anything right now or in the following years the world is doomed. This is one of the environmental problems right now. Since companies have a big impact on this, Bolagsverket takes this issue very seriously.</a:t>
            </a:r>
            <a:endParaRPr sz="1150">
              <a:solidFill>
                <a:schemeClr val="dk1"/>
              </a:solidFill>
              <a:highlight>
                <a:srgbClr val="FFFFFF"/>
              </a:highlight>
            </a:endParaRPr>
          </a:p>
          <a:p>
            <a:pPr indent="457200" lvl="0" marL="0" rtl="0" algn="l">
              <a:lnSpc>
                <a:spcPct val="115000"/>
              </a:lnSpc>
              <a:spcBef>
                <a:spcPts val="1000"/>
              </a:spcBef>
              <a:spcAft>
                <a:spcPts val="0"/>
              </a:spcAft>
              <a:buClr>
                <a:schemeClr val="dk1"/>
              </a:buClr>
              <a:buSzPts val="1100"/>
              <a:buFont typeface="Arial"/>
              <a:buNone/>
            </a:pPr>
            <a:r>
              <a:rPr lang="sv" sz="1150">
                <a:solidFill>
                  <a:schemeClr val="dk1"/>
                </a:solidFill>
                <a:highlight>
                  <a:srgbClr val="FFFFFF"/>
                </a:highlight>
              </a:rPr>
              <a:t>We have developed a website using Artificial Intelligence to assess the sustainability of a business. The entrepreneur will be able to take a form containing specific questions, and then he will be presented with educational material (articles links) on ways to be more sustainable.</a:t>
            </a:r>
            <a:endParaRPr sz="1150">
              <a:solidFill>
                <a:schemeClr val="dk1"/>
              </a:solidFill>
              <a:highlight>
                <a:srgbClr val="FFFFFF"/>
              </a:highlight>
            </a:endParaRPr>
          </a:p>
          <a:p>
            <a:pPr indent="457200" lvl="0" marL="0" rtl="0" algn="l">
              <a:lnSpc>
                <a:spcPct val="115000"/>
              </a:lnSpc>
              <a:spcBef>
                <a:spcPts val="1000"/>
              </a:spcBef>
              <a:spcAft>
                <a:spcPts val="0"/>
              </a:spcAft>
              <a:buClr>
                <a:schemeClr val="dk1"/>
              </a:buClr>
              <a:buSzPts val="1100"/>
              <a:buFont typeface="Arial"/>
              <a:buNone/>
            </a:pPr>
            <a:r>
              <a:rPr lang="sv" sz="1250">
                <a:solidFill>
                  <a:schemeClr val="dk1"/>
                </a:solidFill>
                <a:highlight>
                  <a:srgbClr val="FFFF00"/>
                </a:highlight>
              </a:rPr>
              <a:t>A big goal would be to implement the solution globally, </a:t>
            </a:r>
            <a:r>
              <a:rPr lang="sv" sz="1250">
                <a:solidFill>
                  <a:schemeClr val="dk1"/>
                </a:solidFill>
                <a:highlight>
                  <a:srgbClr val="FFFFFF"/>
                </a:highlight>
              </a:rPr>
              <a:t>by doing this it could help companies develop their businesses in a more sustainable way. For bolagsverket this is something that could help to develop partnerships since most companies are aiming to be more sustainable. There are also funds to help companies make the green </a:t>
            </a:r>
            <a:r>
              <a:rPr lang="sv" sz="1250">
                <a:solidFill>
                  <a:schemeClr val="dk1"/>
                </a:solidFill>
                <a:highlight>
                  <a:srgbClr val="FFFFFF"/>
                </a:highlight>
              </a:rPr>
              <a:t>tranzition </a:t>
            </a:r>
            <a:r>
              <a:rPr lang="sv" sz="1250">
                <a:solidFill>
                  <a:schemeClr val="dk1"/>
                </a:solidFill>
                <a:highlight>
                  <a:srgbClr val="FFFFFF"/>
                </a:highlight>
              </a:rPr>
              <a:t> . </a:t>
            </a:r>
            <a:endParaRPr sz="1250">
              <a:solidFill>
                <a:schemeClr val="dk1"/>
              </a:solidFill>
              <a:highlight>
                <a:srgbClr val="FFFFFF"/>
              </a:highlight>
            </a:endParaRPr>
          </a:p>
          <a:p>
            <a:pPr indent="457200" lvl="0" marL="0" rtl="0" algn="l">
              <a:lnSpc>
                <a:spcPct val="115000"/>
              </a:lnSpc>
              <a:spcBef>
                <a:spcPts val="1000"/>
              </a:spcBef>
              <a:spcAft>
                <a:spcPts val="0"/>
              </a:spcAft>
              <a:buClr>
                <a:schemeClr val="dk1"/>
              </a:buClr>
              <a:buSzPts val="1100"/>
              <a:buFont typeface="Arial"/>
              <a:buNone/>
            </a:pPr>
            <a:r>
              <a:rPr lang="sv" sz="1250">
                <a:solidFill>
                  <a:schemeClr val="dk1"/>
                </a:solidFill>
                <a:highlight>
                  <a:srgbClr val="FFFFFF"/>
                </a:highlight>
              </a:rPr>
              <a:t>Today there exist similar solution on the market but these solutions does not help to improve </a:t>
            </a:r>
            <a:r>
              <a:rPr lang="sv" sz="1250">
                <a:solidFill>
                  <a:schemeClr val="dk1"/>
                </a:solidFill>
                <a:highlight>
                  <a:srgbClr val="FFFFFF"/>
                </a:highlight>
              </a:rPr>
              <a:t>sustainability</a:t>
            </a:r>
            <a:r>
              <a:rPr lang="sv" sz="1250">
                <a:solidFill>
                  <a:schemeClr val="dk1"/>
                </a:solidFill>
                <a:highlight>
                  <a:srgbClr val="FFFFFF"/>
                </a:highlight>
              </a:rPr>
              <a:t> nether does it use </a:t>
            </a:r>
            <a:r>
              <a:rPr lang="sv" sz="1250">
                <a:solidFill>
                  <a:schemeClr val="dk1"/>
                </a:solidFill>
                <a:highlight>
                  <a:srgbClr val="FFFFFF"/>
                </a:highlight>
              </a:rPr>
              <a:t>artificial</a:t>
            </a:r>
            <a:r>
              <a:rPr lang="sv" sz="1250">
                <a:solidFill>
                  <a:schemeClr val="dk1"/>
                </a:solidFill>
                <a:highlight>
                  <a:srgbClr val="FFFFFF"/>
                </a:highlight>
              </a:rPr>
              <a:t> </a:t>
            </a:r>
            <a:r>
              <a:rPr lang="sv" sz="1250">
                <a:solidFill>
                  <a:schemeClr val="dk1"/>
                </a:solidFill>
                <a:highlight>
                  <a:srgbClr val="FFFFFF"/>
                </a:highlight>
              </a:rPr>
              <a:t>intelligence</a:t>
            </a:r>
            <a:r>
              <a:rPr lang="sv" sz="1250">
                <a:solidFill>
                  <a:schemeClr val="dk1"/>
                </a:solidFill>
                <a:highlight>
                  <a:srgbClr val="FFFFFF"/>
                </a:highlight>
              </a:rPr>
              <a:t>. Our solution does! </a:t>
            </a:r>
            <a:endParaRPr sz="1500">
              <a:solidFill>
                <a:schemeClr val="dk1"/>
              </a:solidFill>
              <a:highlight>
                <a:srgbClr val="FFFFFF"/>
              </a:highlight>
              <a:latin typeface="Open Sans"/>
              <a:ea typeface="Open Sans"/>
              <a:cs typeface="Open Sans"/>
              <a:sym typeface="Open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75aac8c52e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75aac8c52e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This form show list of question can add,remove,edit, import, export.</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75aac8c52e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75aac8c52e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Display Answer question that display for each users.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75aac8c52e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75aac8c52e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This form display AI report and have search option for use some period and which category like to show.</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75aac8c52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75aac8c52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sv" sz="2000">
                <a:solidFill>
                  <a:schemeClr val="dk1"/>
                </a:solidFill>
                <a:latin typeface="Calibri"/>
                <a:ea typeface="Calibri"/>
                <a:cs typeface="Calibri"/>
                <a:sym typeface="Calibri"/>
              </a:rPr>
              <a:t>When the </a:t>
            </a:r>
            <a:r>
              <a:rPr lang="sv" sz="1900">
                <a:solidFill>
                  <a:schemeClr val="dk1"/>
                </a:solidFill>
                <a:latin typeface="Calibri"/>
                <a:ea typeface="Calibri"/>
                <a:cs typeface="Calibri"/>
                <a:sym typeface="Calibri"/>
              </a:rPr>
              <a:t>module </a:t>
            </a:r>
            <a:r>
              <a:rPr lang="sv" sz="2000">
                <a:solidFill>
                  <a:schemeClr val="dk1"/>
                </a:solidFill>
                <a:latin typeface="Calibri"/>
                <a:ea typeface="Calibri"/>
                <a:cs typeface="Calibri"/>
                <a:sym typeface="Calibri"/>
              </a:rPr>
              <a:t>get the 4 different values ​​from 4 different categories.</a:t>
            </a:r>
            <a:endParaRPr sz="20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sv" sz="2000">
                <a:solidFill>
                  <a:schemeClr val="dk1"/>
                </a:solidFill>
                <a:latin typeface="Calibri"/>
                <a:ea typeface="Calibri"/>
                <a:cs typeface="Calibri"/>
                <a:sym typeface="Calibri"/>
              </a:rPr>
              <a:t>We send these values ​​to our module to process these values ​​in an artificial intelligence way to determine whether these values ​​are sustainable or not. In addition, it brings relevant web links to these values ​​and shows them to the user</a:t>
            </a:r>
            <a:endParaRPr sz="2000">
              <a:solidFill>
                <a:schemeClr val="dk1"/>
              </a:solidFill>
              <a:latin typeface="Calibri"/>
              <a:ea typeface="Calibri"/>
              <a:cs typeface="Calibri"/>
              <a:sym typeface="Calibri"/>
            </a:endParaRPr>
          </a:p>
          <a:p>
            <a:pPr indent="0" lvl="0" marL="0" rtl="0" algn="l">
              <a:spcBef>
                <a:spcPts val="0"/>
              </a:spcBef>
              <a:spcAft>
                <a:spcPts val="0"/>
              </a:spcAft>
              <a:buNone/>
            </a:pPr>
            <a:r>
              <a:t/>
            </a:r>
            <a:endParaRPr sz="20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7642d3ac1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7642d3ac1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sv" sz="1900">
                <a:solidFill>
                  <a:schemeClr val="dk1"/>
                </a:solidFill>
                <a:latin typeface="Calibri"/>
                <a:ea typeface="Calibri"/>
                <a:cs typeface="Calibri"/>
                <a:sym typeface="Calibri"/>
              </a:rPr>
              <a:t>So, how does this unit/module work?</a:t>
            </a:r>
            <a:endParaRPr sz="19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sv" sz="1900">
                <a:solidFill>
                  <a:schemeClr val="dk1"/>
                </a:solidFill>
                <a:latin typeface="Calibri"/>
                <a:ea typeface="Calibri"/>
                <a:cs typeface="Calibri"/>
                <a:sym typeface="Calibri"/>
              </a:rPr>
              <a:t>It works by using the naive bayes statistical algorithm which</a:t>
            </a:r>
            <a:r>
              <a:rPr lang="sv" sz="1900">
                <a:solidFill>
                  <a:schemeClr val="dk1"/>
                </a:solidFill>
              </a:rPr>
              <a:t> is a classification technique based on Bayes' Theorem with an assumption of independence among predictors. </a:t>
            </a:r>
            <a:endParaRPr sz="19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sv" sz="1900">
                <a:solidFill>
                  <a:schemeClr val="dk1"/>
                </a:solidFill>
                <a:latin typeface="Calibri"/>
                <a:ea typeface="Calibri"/>
                <a:cs typeface="Calibri"/>
                <a:sym typeface="Calibri"/>
              </a:rPr>
              <a:t>Where we train the </a:t>
            </a:r>
            <a:r>
              <a:rPr lang="sv" sz="1900">
                <a:solidFill>
                  <a:schemeClr val="dk1"/>
                </a:solidFill>
                <a:latin typeface="Calibri"/>
                <a:ea typeface="Calibri"/>
                <a:cs typeface="Calibri"/>
                <a:sym typeface="Calibri"/>
              </a:rPr>
              <a:t>module </a:t>
            </a:r>
            <a:r>
              <a:rPr lang="sv" sz="1900">
                <a:solidFill>
                  <a:schemeClr val="dk1"/>
                </a:solidFill>
                <a:latin typeface="Calibri"/>
                <a:ea typeface="Calibri"/>
                <a:cs typeface="Calibri"/>
                <a:sym typeface="Calibri"/>
              </a:rPr>
              <a:t>through advance results </a:t>
            </a:r>
            <a:r>
              <a:rPr lang="sv" sz="1900">
                <a:solidFill>
                  <a:schemeClr val="dk1"/>
                </a:solidFill>
                <a:latin typeface="Calibri"/>
                <a:ea typeface="Calibri"/>
                <a:cs typeface="Calibri"/>
                <a:sym typeface="Calibri"/>
              </a:rPr>
              <a:t>from</a:t>
            </a:r>
            <a:r>
              <a:rPr lang="sv" sz="1900">
                <a:solidFill>
                  <a:schemeClr val="dk1"/>
                </a:solidFill>
                <a:latin typeface="Calibri"/>
                <a:ea typeface="Calibri"/>
                <a:cs typeface="Calibri"/>
                <a:sym typeface="Calibri"/>
              </a:rPr>
              <a:t> different companies.</a:t>
            </a:r>
            <a:endParaRPr sz="19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sv" sz="1900">
                <a:solidFill>
                  <a:schemeClr val="dk1"/>
                </a:solidFill>
                <a:latin typeface="Calibri"/>
                <a:ea typeface="Calibri"/>
                <a:cs typeface="Calibri"/>
                <a:sym typeface="Calibri"/>
              </a:rPr>
              <a:t>and then we give the </a:t>
            </a:r>
            <a:r>
              <a:rPr lang="sv" sz="1900">
                <a:solidFill>
                  <a:schemeClr val="dk1"/>
                </a:solidFill>
                <a:latin typeface="Calibri"/>
                <a:ea typeface="Calibri"/>
                <a:cs typeface="Calibri"/>
                <a:sym typeface="Calibri"/>
              </a:rPr>
              <a:t>module </a:t>
            </a:r>
            <a:r>
              <a:rPr lang="sv" sz="1900">
                <a:solidFill>
                  <a:schemeClr val="dk1"/>
                </a:solidFill>
                <a:latin typeface="Calibri"/>
                <a:ea typeface="Calibri"/>
                <a:cs typeface="Calibri"/>
                <a:sym typeface="Calibri"/>
              </a:rPr>
              <a:t>new values. The </a:t>
            </a:r>
            <a:r>
              <a:rPr lang="sv" sz="1900">
                <a:solidFill>
                  <a:schemeClr val="dk1"/>
                </a:solidFill>
                <a:latin typeface="Calibri"/>
                <a:ea typeface="Calibri"/>
                <a:cs typeface="Calibri"/>
                <a:sym typeface="Calibri"/>
              </a:rPr>
              <a:t>module </a:t>
            </a:r>
            <a:r>
              <a:rPr lang="sv" sz="1900">
                <a:solidFill>
                  <a:schemeClr val="dk1"/>
                </a:solidFill>
                <a:latin typeface="Calibri"/>
                <a:ea typeface="Calibri"/>
                <a:cs typeface="Calibri"/>
                <a:sym typeface="Calibri"/>
              </a:rPr>
              <a:t>determines to which class </a:t>
            </a:r>
            <a:r>
              <a:rPr lang="sv" sz="1900">
                <a:solidFill>
                  <a:schemeClr val="dk1"/>
                </a:solidFill>
                <a:latin typeface="Calibri"/>
                <a:ea typeface="Calibri"/>
                <a:cs typeface="Calibri"/>
                <a:sym typeface="Calibri"/>
              </a:rPr>
              <a:t>does</a:t>
            </a:r>
            <a:r>
              <a:rPr lang="sv" sz="1900">
                <a:solidFill>
                  <a:schemeClr val="dk1"/>
                </a:solidFill>
                <a:latin typeface="Calibri"/>
                <a:ea typeface="Calibri"/>
                <a:cs typeface="Calibri"/>
                <a:sym typeface="Calibri"/>
              </a:rPr>
              <a:t> the this values belongs.</a:t>
            </a:r>
            <a:endParaRPr sz="19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sv" sz="1900">
                <a:solidFill>
                  <a:schemeClr val="dk1"/>
                </a:solidFill>
                <a:latin typeface="Calibri"/>
                <a:ea typeface="Calibri"/>
                <a:cs typeface="Calibri"/>
                <a:sym typeface="Calibri"/>
              </a:rPr>
              <a:t>There are several algorithms that can be used in AI to determine the prediction, but I chose the naive bayes algorithm, because it has a high value in the accuracy.</a:t>
            </a:r>
            <a:endParaRPr sz="19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sv" sz="1900">
                <a:solidFill>
                  <a:schemeClr val="dk1"/>
                </a:solidFill>
                <a:latin typeface="Calibri"/>
                <a:ea typeface="Calibri"/>
                <a:cs typeface="Calibri"/>
                <a:sym typeface="Calibri"/>
              </a:rPr>
              <a:t>To determine the accuracy, I used cross-validation method, The good thing with this method is that it can be done in iterative way 5 or 10 times, and each time the unit choose a different test and training set than the previous time to make the prediction.</a:t>
            </a:r>
            <a:endParaRPr sz="1900">
              <a:solidFill>
                <a:schemeClr val="dk1"/>
              </a:solidFill>
              <a:latin typeface="Calibri"/>
              <a:ea typeface="Calibri"/>
              <a:cs typeface="Calibri"/>
              <a:sym typeface="Calibri"/>
            </a:endParaRPr>
          </a:p>
          <a:p>
            <a:pPr indent="0" lvl="0" marL="0" rtl="0" algn="l">
              <a:spcBef>
                <a:spcPts val="0"/>
              </a:spcBef>
              <a:spcAft>
                <a:spcPts val="0"/>
              </a:spcAft>
              <a:buNone/>
            </a:pPr>
            <a:r>
              <a:t/>
            </a:r>
            <a:endParaRPr sz="1900">
              <a:solidFill>
                <a:schemeClr val="dk1"/>
              </a:solidFill>
              <a:latin typeface="Calibri"/>
              <a:ea typeface="Calibri"/>
              <a:cs typeface="Calibri"/>
              <a:sym typeface="Calibri"/>
            </a:endParaRPr>
          </a:p>
          <a:p>
            <a:pPr indent="0" lvl="0" marL="0" rtl="0" algn="l">
              <a:spcBef>
                <a:spcPts val="0"/>
              </a:spcBef>
              <a:spcAft>
                <a:spcPts val="0"/>
              </a:spcAft>
              <a:buNone/>
            </a:pPr>
            <a:r>
              <a:t/>
            </a:r>
            <a:endParaRPr sz="1900">
              <a:solidFill>
                <a:schemeClr val="dk1"/>
              </a:solidFill>
              <a:latin typeface="Calibri"/>
              <a:ea typeface="Calibri"/>
              <a:cs typeface="Calibri"/>
              <a:sym typeface="Calibri"/>
            </a:endParaRPr>
          </a:p>
          <a:p>
            <a:pPr indent="0" lvl="0" marL="0" rtl="0" algn="l">
              <a:spcBef>
                <a:spcPts val="0"/>
              </a:spcBef>
              <a:spcAft>
                <a:spcPts val="0"/>
              </a:spcAft>
              <a:buNone/>
            </a:pPr>
            <a:r>
              <a:t/>
            </a:r>
            <a:endParaRPr sz="1900">
              <a:solidFill>
                <a:schemeClr val="dk1"/>
              </a:solidFill>
              <a:latin typeface="Calibri"/>
              <a:ea typeface="Calibri"/>
              <a:cs typeface="Calibri"/>
              <a:sym typeface="Calibri"/>
            </a:endParaRPr>
          </a:p>
          <a:p>
            <a:pPr indent="0" lvl="0" marL="0" rtl="0" algn="l">
              <a:spcBef>
                <a:spcPts val="0"/>
              </a:spcBef>
              <a:spcAft>
                <a:spcPts val="0"/>
              </a:spcAft>
              <a:buNone/>
            </a:pPr>
            <a:r>
              <a:t/>
            </a:r>
            <a:endParaRPr sz="1900">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7642d3ac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7642d3ac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sz="1900"/>
              <a:t>//Wiasm</a:t>
            </a:r>
            <a:endParaRPr sz="1900"/>
          </a:p>
          <a:p>
            <a:pPr indent="0" lvl="0" marL="0" rtl="0" algn="l">
              <a:lnSpc>
                <a:spcPct val="115000"/>
              </a:lnSpc>
              <a:spcBef>
                <a:spcPts val="0"/>
              </a:spcBef>
              <a:spcAft>
                <a:spcPts val="0"/>
              </a:spcAft>
              <a:buClr>
                <a:schemeClr val="dk1"/>
              </a:buClr>
              <a:buSzPts val="1100"/>
              <a:buFont typeface="Arial"/>
              <a:buNone/>
            </a:pPr>
            <a:r>
              <a:rPr lang="sv" sz="1900">
                <a:solidFill>
                  <a:schemeClr val="dk1"/>
                </a:solidFill>
                <a:latin typeface="Calibri"/>
                <a:ea typeface="Calibri"/>
                <a:cs typeface="Calibri"/>
                <a:sym typeface="Calibri"/>
              </a:rPr>
              <a:t>Instead of writing Hard cod/ ready links into the database, which may not work after one year, I have fetched a new links each time.</a:t>
            </a:r>
            <a:endParaRPr sz="19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sv" sz="1900">
                <a:solidFill>
                  <a:schemeClr val="dk1"/>
                </a:solidFill>
                <a:latin typeface="Calibri"/>
                <a:ea typeface="Calibri"/>
                <a:cs typeface="Calibri"/>
                <a:sym typeface="Calibri"/>
              </a:rPr>
              <a:t>Help links will give the user tips to take advantage of in several categories, the links will be chosen and </a:t>
            </a:r>
            <a:r>
              <a:rPr lang="sv" sz="1550">
                <a:solidFill>
                  <a:schemeClr val="dk1"/>
                </a:solidFill>
                <a:highlight>
                  <a:schemeClr val="lt1"/>
                </a:highlight>
              </a:rPr>
              <a:t>presented </a:t>
            </a:r>
            <a:r>
              <a:rPr lang="sv" sz="1900">
                <a:solidFill>
                  <a:schemeClr val="dk1"/>
                </a:solidFill>
                <a:latin typeface="Calibri"/>
                <a:ea typeface="Calibri"/>
                <a:cs typeface="Calibri"/>
                <a:sym typeface="Calibri"/>
              </a:rPr>
              <a:t> based on research, reports, To provide reliable and useful information to the user and to avoid obtaining information from unreliable sources.</a:t>
            </a:r>
            <a:endParaRPr sz="1900">
              <a:solidFill>
                <a:schemeClr val="dk1"/>
              </a:solidFill>
              <a:latin typeface="Calibri"/>
              <a:ea typeface="Calibri"/>
              <a:cs typeface="Calibri"/>
              <a:sym typeface="Calibri"/>
            </a:endParaRPr>
          </a:p>
          <a:p>
            <a:pPr indent="0" lvl="0" marL="0" rtl="0" algn="l">
              <a:spcBef>
                <a:spcPts val="0"/>
              </a:spcBef>
              <a:spcAft>
                <a:spcPts val="0"/>
              </a:spcAft>
              <a:buNone/>
            </a:pPr>
            <a:r>
              <a:t/>
            </a:r>
            <a:endParaRPr sz="19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7642d3ac1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7642d3ac1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sv" sz="2000">
                <a:solidFill>
                  <a:schemeClr val="dk1"/>
                </a:solidFill>
                <a:latin typeface="Calibri"/>
                <a:ea typeface="Calibri"/>
                <a:cs typeface="Calibri"/>
                <a:sym typeface="Calibri"/>
              </a:rPr>
              <a:t>The dataset was created with (fake) </a:t>
            </a:r>
            <a:r>
              <a:rPr lang="sv" sz="2000">
                <a:solidFill>
                  <a:schemeClr val="dk1"/>
                </a:solidFill>
                <a:latin typeface="Calibri"/>
                <a:ea typeface="Calibri"/>
                <a:cs typeface="Calibri"/>
                <a:sym typeface="Calibri"/>
              </a:rPr>
              <a:t>data </a:t>
            </a:r>
            <a:r>
              <a:rPr lang="sv" sz="2000">
                <a:solidFill>
                  <a:schemeClr val="dk1"/>
                </a:solidFill>
                <a:latin typeface="Calibri"/>
                <a:ea typeface="Calibri"/>
                <a:cs typeface="Calibri"/>
                <a:sym typeface="Calibri"/>
              </a:rPr>
              <a:t>, bu</a:t>
            </a:r>
            <a:r>
              <a:rPr lang="sv" sz="2000">
                <a:solidFill>
                  <a:schemeClr val="dk1"/>
                </a:solidFill>
                <a:latin typeface="Calibri"/>
                <a:ea typeface="Calibri"/>
                <a:cs typeface="Calibri"/>
                <a:sym typeface="Calibri"/>
              </a:rPr>
              <a:t>t our goal was to create</a:t>
            </a:r>
            <a:r>
              <a:rPr lang="sv" sz="2000">
                <a:solidFill>
                  <a:schemeClr val="dk1"/>
                </a:solidFill>
                <a:latin typeface="Calibri"/>
                <a:ea typeface="Calibri"/>
                <a:cs typeface="Calibri"/>
                <a:sym typeface="Calibri"/>
              </a:rPr>
              <a:t> it with real and relevant </a:t>
            </a:r>
            <a:r>
              <a:rPr lang="sv" sz="2000">
                <a:solidFill>
                  <a:schemeClr val="dk1"/>
                </a:solidFill>
                <a:latin typeface="Calibri"/>
                <a:ea typeface="Calibri"/>
                <a:cs typeface="Calibri"/>
                <a:sym typeface="Calibri"/>
              </a:rPr>
              <a:t>data</a:t>
            </a:r>
            <a:r>
              <a:rPr lang="sv" sz="2000">
                <a:solidFill>
                  <a:schemeClr val="dk1"/>
                </a:solidFill>
                <a:latin typeface="Calibri"/>
                <a:ea typeface="Calibri"/>
                <a:cs typeface="Calibri"/>
                <a:sym typeface="Calibri"/>
              </a:rPr>
              <a:t>.</a:t>
            </a:r>
            <a:endParaRPr sz="20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sv" sz="2000">
                <a:solidFill>
                  <a:schemeClr val="dk1"/>
                </a:solidFill>
                <a:latin typeface="Calibri"/>
                <a:ea typeface="Calibri"/>
                <a:cs typeface="Calibri"/>
                <a:sym typeface="Calibri"/>
              </a:rPr>
              <a:t>We make a google form with our questions and asked several companies to answer on our questions to generate new dataset that is close to companies’ data to train our unit.</a:t>
            </a:r>
            <a:endParaRPr sz="20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sv" sz="2000">
                <a:solidFill>
                  <a:schemeClr val="dk1"/>
                </a:solidFill>
                <a:latin typeface="Calibri"/>
                <a:ea typeface="Calibri"/>
                <a:cs typeface="Calibri"/>
                <a:sym typeface="Calibri"/>
              </a:rPr>
              <a:t>This is the most effective and reliable method.</a:t>
            </a:r>
            <a:endParaRPr sz="20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sv" sz="2000">
                <a:solidFill>
                  <a:schemeClr val="dk1"/>
                </a:solidFill>
                <a:latin typeface="Calibri"/>
                <a:ea typeface="Calibri"/>
                <a:cs typeface="Calibri"/>
                <a:sym typeface="Calibri"/>
              </a:rPr>
              <a:t>But we couldn't get answers from the companies </a:t>
            </a:r>
            <a:r>
              <a:rPr lang="sv" sz="2000">
                <a:solidFill>
                  <a:schemeClr val="dk1"/>
                </a:solidFill>
                <a:latin typeface="Calibri"/>
                <a:ea typeface="Calibri"/>
                <a:cs typeface="Calibri"/>
                <a:sym typeface="Calibri"/>
              </a:rPr>
              <a:t>because</a:t>
            </a:r>
            <a:r>
              <a:rPr lang="sv" sz="2000">
                <a:solidFill>
                  <a:schemeClr val="dk1"/>
                </a:solidFill>
                <a:latin typeface="Calibri"/>
                <a:ea typeface="Calibri"/>
                <a:cs typeface="Calibri"/>
                <a:sym typeface="Calibri"/>
              </a:rPr>
              <a:t> of </a:t>
            </a:r>
            <a:r>
              <a:rPr lang="sv" sz="2000">
                <a:solidFill>
                  <a:schemeClr val="dk1"/>
                </a:solidFill>
                <a:latin typeface="Calibri"/>
                <a:ea typeface="Calibri"/>
                <a:cs typeface="Calibri"/>
                <a:sym typeface="Calibri"/>
              </a:rPr>
              <a:t>limitation</a:t>
            </a:r>
            <a:r>
              <a:rPr lang="sv" sz="2000">
                <a:solidFill>
                  <a:schemeClr val="dk1"/>
                </a:solidFill>
                <a:latin typeface="Calibri"/>
                <a:ea typeface="Calibri"/>
                <a:cs typeface="Calibri"/>
                <a:sym typeface="Calibri"/>
              </a:rPr>
              <a:t> of the time, so we used the data that I generated.</a:t>
            </a:r>
            <a:endParaRPr sz="20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latin typeface="Calibri"/>
              <a:ea typeface="Calibri"/>
              <a:cs typeface="Calibri"/>
              <a:sym typeface="Calibri"/>
            </a:endParaRPr>
          </a:p>
          <a:p>
            <a:pPr indent="0" lvl="0" marL="0" rtl="0" algn="l">
              <a:spcBef>
                <a:spcPts val="0"/>
              </a:spcBef>
              <a:spcAft>
                <a:spcPts val="0"/>
              </a:spcAft>
              <a:buNone/>
            </a:pPr>
            <a:r>
              <a:t/>
            </a:r>
            <a:endParaRPr sz="20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75aac8c52e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75aac8c52e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//Clement</a:t>
            </a:r>
            <a:endParaRPr/>
          </a:p>
          <a:p>
            <a:pPr indent="0" lvl="0" marL="0" rtl="0" algn="l">
              <a:spcBef>
                <a:spcPts val="0"/>
              </a:spcBef>
              <a:spcAft>
                <a:spcPts val="0"/>
              </a:spcAft>
              <a:buNone/>
            </a:pPr>
            <a:r>
              <a:rPr lang="sv"/>
              <a:t>instead of going into the bank vault to get your money, you ask the employee to do it, providing a more secure access to information</a:t>
            </a:r>
            <a:endParaRPr/>
          </a:p>
          <a:p>
            <a:pPr indent="0" lvl="0" marL="0" rtl="0" algn="l">
              <a:spcBef>
                <a:spcPts val="0"/>
              </a:spcBef>
              <a:spcAft>
                <a:spcPts val="0"/>
              </a:spcAft>
              <a:buNone/>
            </a:pPr>
            <a:r>
              <a:rPr lang="sv"/>
              <a:t>For this project, we used a php framework called laravel. The choice was made after a bit of research that concluded that it was simple enough and powerful enough for all our needs. The framework used can be exchanged with any other API framework.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75aac8c77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75aac8c77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//Clement</a:t>
            </a:r>
            <a:endParaRPr/>
          </a:p>
          <a:p>
            <a:pPr indent="0" lvl="0" marL="0" rtl="0" algn="l">
              <a:spcBef>
                <a:spcPts val="0"/>
              </a:spcBef>
              <a:spcAft>
                <a:spcPts val="0"/>
              </a:spcAft>
              <a:buNone/>
            </a:pPr>
            <a:r>
              <a:rPr lang="sv"/>
              <a:t>For this project, we didn’t really need a hosting solution because we could have done everything locally. </a:t>
            </a:r>
            <a:r>
              <a:rPr lang="sv"/>
              <a:t>However</a:t>
            </a:r>
            <a:r>
              <a:rPr lang="sv"/>
              <a:t>, with the complexity and interconnection of the different parts of the project, it was best to have everything centralized and accessible to </a:t>
            </a:r>
            <a:r>
              <a:rPr lang="sv"/>
              <a:t>every</a:t>
            </a:r>
            <a:r>
              <a:rPr lang="sv"/>
              <a:t> member of the project.</a:t>
            </a:r>
            <a:endParaRPr/>
          </a:p>
          <a:p>
            <a:pPr indent="0" lvl="0" marL="0" rtl="0" algn="l">
              <a:spcBef>
                <a:spcPts val="0"/>
              </a:spcBef>
              <a:spcAft>
                <a:spcPts val="0"/>
              </a:spcAft>
              <a:buNone/>
            </a:pPr>
            <a:r>
              <a:rPr lang="sv"/>
              <a:t>When we had to choose, we went with google cloud for its ease of use, performance and familiarity for some of the group </a:t>
            </a:r>
            <a:r>
              <a:rPr lang="sv"/>
              <a:t>members. </a:t>
            </a:r>
            <a:endParaRPr/>
          </a:p>
          <a:p>
            <a:pPr indent="0" lvl="0" marL="0" rtl="0" algn="l">
              <a:spcBef>
                <a:spcPts val="0"/>
              </a:spcBef>
              <a:spcAft>
                <a:spcPts val="0"/>
              </a:spcAft>
              <a:buNone/>
            </a:pPr>
            <a:r>
              <a:rPr lang="sv"/>
              <a:t>Google Cloud is a hosting platform that s used by millions of people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75ab107da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75ab107da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Every services was finally implemented in </a:t>
            </a:r>
            <a:r>
              <a:rPr lang="sv"/>
              <a:t>google</a:t>
            </a:r>
            <a:r>
              <a:rPr lang="sv"/>
              <a:t> cloud following this diagram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53519603ee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53519603e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just">
              <a:lnSpc>
                <a:spcPct val="90000"/>
              </a:lnSpc>
              <a:spcBef>
                <a:spcPts val="500"/>
              </a:spcBef>
              <a:spcAft>
                <a:spcPts val="0"/>
              </a:spcAft>
              <a:buNone/>
            </a:pPr>
            <a:r>
              <a:rPr lang="sv" sz="1600">
                <a:solidFill>
                  <a:schemeClr val="dk1"/>
                </a:solidFill>
              </a:rPr>
              <a:t>//Wisam                                                                                                                                                            </a:t>
            </a:r>
            <a:endParaRPr sz="1600">
              <a:solidFill>
                <a:schemeClr val="dk1"/>
              </a:solidFill>
            </a:endParaRPr>
          </a:p>
          <a:p>
            <a:pPr indent="457200" lvl="0" marL="0" rtl="0" algn="just">
              <a:lnSpc>
                <a:spcPct val="90000"/>
              </a:lnSpc>
              <a:spcBef>
                <a:spcPts val="500"/>
              </a:spcBef>
              <a:spcAft>
                <a:spcPts val="0"/>
              </a:spcAft>
              <a:buNone/>
            </a:pPr>
            <a:r>
              <a:rPr lang="sv" sz="1600">
                <a:solidFill>
                  <a:schemeClr val="dk1"/>
                </a:solidFill>
              </a:rPr>
              <a:t>-It’s now more important than ever to think about how we can work and live with sustainability in mind. </a:t>
            </a:r>
            <a:endParaRPr sz="1600">
              <a:solidFill>
                <a:schemeClr val="dk1"/>
              </a:solidFill>
            </a:endParaRPr>
          </a:p>
          <a:p>
            <a:pPr indent="457200" lvl="0" marL="0" rtl="0" algn="just">
              <a:lnSpc>
                <a:spcPct val="90000"/>
              </a:lnSpc>
              <a:spcBef>
                <a:spcPts val="500"/>
              </a:spcBef>
              <a:spcAft>
                <a:spcPts val="0"/>
              </a:spcAft>
              <a:buNone/>
            </a:pPr>
            <a:r>
              <a:rPr lang="sv" sz="1600">
                <a:solidFill>
                  <a:schemeClr val="dk1"/>
                </a:solidFill>
              </a:rPr>
              <a:t>-The Swedish registration office has the idea that by helping the new entrepreneur to think about sustainability even before the company is created.</a:t>
            </a:r>
            <a:endParaRPr sz="1600">
              <a:solidFill>
                <a:schemeClr val="dk1"/>
              </a:solidFill>
            </a:endParaRPr>
          </a:p>
          <a:p>
            <a:pPr indent="457200" lvl="0" marL="0" rtl="0" algn="just">
              <a:lnSpc>
                <a:spcPct val="90000"/>
              </a:lnSpc>
              <a:spcBef>
                <a:spcPts val="500"/>
              </a:spcBef>
              <a:spcAft>
                <a:spcPts val="0"/>
              </a:spcAft>
              <a:buClr>
                <a:schemeClr val="dk1"/>
              </a:buClr>
              <a:buSzPts val="1100"/>
              <a:buFont typeface="Arial"/>
              <a:buNone/>
            </a:pPr>
            <a:r>
              <a:rPr lang="sv" sz="1600">
                <a:solidFill>
                  <a:schemeClr val="dk1"/>
                </a:solidFill>
              </a:rPr>
              <a:t>-It could help the company to make a large positive impact on the </a:t>
            </a:r>
            <a:r>
              <a:rPr lang="sv" sz="1600">
                <a:solidFill>
                  <a:schemeClr val="dk1"/>
                </a:solidFill>
              </a:rPr>
              <a:t>climat</a:t>
            </a:r>
            <a:r>
              <a:rPr lang="sv" sz="1600">
                <a:solidFill>
                  <a:schemeClr val="dk1"/>
                </a:solidFill>
              </a:rPr>
              <a:t> in the longer run. </a:t>
            </a:r>
            <a:endParaRPr sz="1600">
              <a:solidFill>
                <a:schemeClr val="dk1"/>
              </a:solidFill>
            </a:endParaRPr>
          </a:p>
          <a:p>
            <a:pPr indent="457200" lvl="0" marL="0" rtl="0" algn="just">
              <a:lnSpc>
                <a:spcPct val="90000"/>
              </a:lnSpc>
              <a:spcBef>
                <a:spcPts val="500"/>
              </a:spcBef>
              <a:spcAft>
                <a:spcPts val="0"/>
              </a:spcAft>
              <a:buNone/>
            </a:pPr>
            <a:r>
              <a:rPr lang="sv" sz="1600">
                <a:solidFill>
                  <a:schemeClr val="dk1"/>
                </a:solidFill>
              </a:rPr>
              <a:t>-The idea for helping the new entrepreneur is to create an AI-driven sustainability barometer for companies to test their business idea. </a:t>
            </a:r>
            <a:endParaRPr sz="1600">
              <a:solidFill>
                <a:schemeClr val="dk1"/>
              </a:solidFill>
            </a:endParaRPr>
          </a:p>
          <a:p>
            <a:pPr indent="457200" lvl="0" marL="0" rtl="0" algn="just">
              <a:lnSpc>
                <a:spcPct val="90000"/>
              </a:lnSpc>
              <a:spcBef>
                <a:spcPts val="500"/>
              </a:spcBef>
              <a:spcAft>
                <a:spcPts val="0"/>
              </a:spcAft>
              <a:buNone/>
            </a:pPr>
            <a:r>
              <a:rPr lang="sv" sz="1600">
                <a:solidFill>
                  <a:schemeClr val="dk1"/>
                </a:solidFill>
              </a:rPr>
              <a:t>-This tool will help companies reach the  United Nations UN’s 17 goals for sustainable </a:t>
            </a:r>
            <a:r>
              <a:rPr lang="sv" sz="1600">
                <a:solidFill>
                  <a:schemeClr val="dk1"/>
                </a:solidFill>
              </a:rPr>
              <a:t>develop¨ment</a:t>
            </a:r>
            <a:r>
              <a:rPr lang="sv" sz="1600">
                <a:solidFill>
                  <a:schemeClr val="dk1"/>
                </a:solidFill>
              </a:rPr>
              <a:t>. </a:t>
            </a:r>
            <a:endParaRPr sz="1600">
              <a:solidFill>
                <a:schemeClr val="dk1"/>
              </a:solidFill>
            </a:endParaRPr>
          </a:p>
          <a:p>
            <a:pPr indent="0" lvl="0" marL="0" rtl="0" algn="l">
              <a:spcBef>
                <a:spcPts val="0"/>
              </a:spcBef>
              <a:spcAft>
                <a:spcPts val="0"/>
              </a:spcAft>
              <a:buNone/>
            </a:pPr>
            <a:r>
              <a:t/>
            </a:r>
            <a:endParaRPr sz="15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53519603e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53519603e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just">
              <a:lnSpc>
                <a:spcPct val="90000"/>
              </a:lnSpc>
              <a:spcBef>
                <a:spcPts val="500"/>
              </a:spcBef>
              <a:spcAft>
                <a:spcPts val="0"/>
              </a:spcAft>
              <a:buNone/>
            </a:pPr>
            <a:r>
              <a:rPr lang="sv" sz="1200">
                <a:solidFill>
                  <a:schemeClr val="dk1"/>
                </a:solidFill>
              </a:rPr>
              <a:t>//Clement</a:t>
            </a:r>
            <a:endParaRPr sz="1200">
              <a:solidFill>
                <a:schemeClr val="dk1"/>
              </a:solidFill>
            </a:endParaRPr>
          </a:p>
          <a:p>
            <a:pPr indent="457200" lvl="0" marL="0" rtl="0" algn="just">
              <a:lnSpc>
                <a:spcPct val="90000"/>
              </a:lnSpc>
              <a:spcBef>
                <a:spcPts val="500"/>
              </a:spcBef>
              <a:spcAft>
                <a:spcPts val="0"/>
              </a:spcAft>
              <a:buClr>
                <a:schemeClr val="dk1"/>
              </a:buClr>
              <a:buSzPts val="1100"/>
              <a:buFont typeface="Arial"/>
              <a:buNone/>
            </a:pPr>
            <a:r>
              <a:rPr lang="sv" sz="1200">
                <a:solidFill>
                  <a:schemeClr val="dk1"/>
                </a:solidFill>
              </a:rPr>
              <a:t>For this project, the time was divided into four different sprints lasting 2 weeks each. </a:t>
            </a:r>
            <a:endParaRPr sz="1200">
              <a:solidFill>
                <a:schemeClr val="dk1"/>
              </a:solidFill>
            </a:endParaRPr>
          </a:p>
          <a:p>
            <a:pPr indent="457200" lvl="0" marL="0" rtl="0" algn="just">
              <a:lnSpc>
                <a:spcPct val="90000"/>
              </a:lnSpc>
              <a:spcBef>
                <a:spcPts val="500"/>
              </a:spcBef>
              <a:spcAft>
                <a:spcPts val="0"/>
              </a:spcAft>
              <a:buClr>
                <a:schemeClr val="dk1"/>
              </a:buClr>
              <a:buSzPts val="1100"/>
              <a:buFont typeface="Arial"/>
              <a:buNone/>
            </a:pPr>
            <a:r>
              <a:rPr lang="sv" sz="1200">
                <a:solidFill>
                  <a:schemeClr val="dk1"/>
                </a:solidFill>
              </a:rPr>
              <a:t>On the last days of each sprint, the work will focus more on preparing for the sprint review meetings rather than completing user stories for the actual sprint. </a:t>
            </a:r>
            <a:endParaRPr sz="1200">
              <a:solidFill>
                <a:schemeClr val="dk1"/>
              </a:solidFill>
            </a:endParaRPr>
          </a:p>
          <a:p>
            <a:pPr indent="457200" lvl="0" marL="0" rtl="0" algn="just">
              <a:lnSpc>
                <a:spcPct val="90000"/>
              </a:lnSpc>
              <a:spcBef>
                <a:spcPts val="500"/>
              </a:spcBef>
              <a:spcAft>
                <a:spcPts val="0"/>
              </a:spcAft>
              <a:buClr>
                <a:schemeClr val="dk1"/>
              </a:buClr>
              <a:buSzPts val="1100"/>
              <a:buFont typeface="Arial"/>
              <a:buNone/>
            </a:pPr>
            <a:r>
              <a:rPr lang="sv" sz="1200">
                <a:solidFill>
                  <a:schemeClr val="dk1"/>
                </a:solidFill>
              </a:rPr>
              <a:t>As you can see, the workflow was good and we didn’t </a:t>
            </a:r>
            <a:r>
              <a:rPr lang="sv" sz="1200">
                <a:solidFill>
                  <a:schemeClr val="dk1"/>
                </a:solidFill>
              </a:rPr>
              <a:t>encounter</a:t>
            </a:r>
            <a:r>
              <a:rPr lang="sv" sz="1200">
                <a:solidFill>
                  <a:schemeClr val="dk1"/>
                </a:solidFill>
              </a:rPr>
              <a:t> major obstacles. </a:t>
            </a:r>
            <a:endParaRPr sz="1200">
              <a:solidFill>
                <a:schemeClr val="dk1"/>
              </a:solidFill>
            </a:endParaRPr>
          </a:p>
          <a:p>
            <a:pPr indent="457200" lvl="0" marL="0" rtl="0" algn="just">
              <a:lnSpc>
                <a:spcPct val="90000"/>
              </a:lnSpc>
              <a:spcBef>
                <a:spcPts val="500"/>
              </a:spcBef>
              <a:spcAft>
                <a:spcPts val="0"/>
              </a:spcAft>
              <a:buClr>
                <a:schemeClr val="dk1"/>
              </a:buClr>
              <a:buSzPts val="1100"/>
              <a:buFont typeface="Arial"/>
              <a:buNone/>
            </a:pPr>
            <a:r>
              <a:rPr lang="sv" sz="1200">
                <a:solidFill>
                  <a:schemeClr val="dk1"/>
                </a:solidFill>
              </a:rPr>
              <a:t>Sprint 1 : preparation, 2 start development, 3 improving development and integrating services, 4 fixing and testing.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75aac8c52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75aac8c52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Lovisa</a:t>
            </a:r>
            <a:endParaRPr/>
          </a:p>
          <a:p>
            <a:pPr indent="0" lvl="0" marL="0" rtl="0" algn="l">
              <a:spcBef>
                <a:spcPts val="0"/>
              </a:spcBef>
              <a:spcAft>
                <a:spcPts val="0"/>
              </a:spcAft>
              <a:buNone/>
            </a:pPr>
            <a:r>
              <a:rPr lang="sv" sz="1400"/>
              <a:t>The SWOT- analysis of this project gave that one of the biggest </a:t>
            </a:r>
            <a:r>
              <a:rPr lang="sv" sz="1400"/>
              <a:t>strengths</a:t>
            </a:r>
            <a:r>
              <a:rPr lang="sv" sz="1400"/>
              <a:t> this service holds, is that it will be used by an authority which will result in that </a:t>
            </a:r>
            <a:r>
              <a:rPr lang="sv" sz="1400">
                <a:solidFill>
                  <a:schemeClr val="dk1"/>
                </a:solidFill>
              </a:rPr>
              <a:t>many people will be exposed to the service and might thereby use it. A weakness for this project has been the small time frame. The biggest opportunity for the sustainability barometer is that it regards an up to date subject. There is a will among people to be more sustainable. The biggest threat of the solution is greenwashing where people only uses the service for marketing themselves when in reality the might not be as sustainable as thy say. </a:t>
            </a:r>
            <a:endParaRPr sz="1400">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177fc5b3367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177fc5b3367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Lovisa </a:t>
            </a:r>
            <a:endParaRPr/>
          </a:p>
          <a:p>
            <a:pPr indent="0" lvl="0" marL="0" rtl="0" algn="l">
              <a:lnSpc>
                <a:spcPct val="115000"/>
              </a:lnSpc>
              <a:spcBef>
                <a:spcPts val="0"/>
              </a:spcBef>
              <a:spcAft>
                <a:spcPts val="0"/>
              </a:spcAft>
              <a:buClr>
                <a:schemeClr val="dk1"/>
              </a:buClr>
              <a:buSzPts val="1100"/>
              <a:buFont typeface="Arial"/>
              <a:buNone/>
            </a:pPr>
            <a:r>
              <a:rPr lang="sv" sz="1200">
                <a:solidFill>
                  <a:schemeClr val="dk1"/>
                </a:solidFill>
              </a:rPr>
              <a:t>This</a:t>
            </a:r>
            <a:r>
              <a:rPr lang="sv" sz="1200">
                <a:solidFill>
                  <a:schemeClr val="dk1"/>
                </a:solidFill>
              </a:rPr>
              <a:t> first table shows an </a:t>
            </a:r>
            <a:r>
              <a:rPr lang="sv" sz="1200">
                <a:solidFill>
                  <a:schemeClr val="dk1"/>
                </a:solidFill>
              </a:rPr>
              <a:t>extract</a:t>
            </a:r>
            <a:r>
              <a:rPr lang="sv" sz="1200">
                <a:solidFill>
                  <a:schemeClr val="dk1"/>
                </a:solidFill>
              </a:rPr>
              <a:t> of tasks that were tested during the user tests. Expected results for the tasks were defined and actual results were measured. The bar chart shows the expected </a:t>
            </a:r>
            <a:r>
              <a:rPr lang="sv" sz="1200">
                <a:solidFill>
                  <a:schemeClr val="dk1"/>
                </a:solidFill>
              </a:rPr>
              <a:t>results</a:t>
            </a:r>
            <a:r>
              <a:rPr lang="sv" sz="1200">
                <a:solidFill>
                  <a:schemeClr val="dk1"/>
                </a:solidFill>
              </a:rPr>
              <a:t> and the actual result for task 1-10,  where the Y- axis represents the units measured such as clicks and seconds while the x- axis represents the tasks tested from 1-10 . It is noticeable that some expected results values are way higher than the average of the actual values. This is a symbol of a great user interface that made navigation easy for the users. </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sv" sz="1200">
                <a:solidFill>
                  <a:schemeClr val="dk1"/>
                </a:solidFill>
              </a:rPr>
              <a:t>Apart from these results,  the most common needs for improvements the user test showed were more text for buttons in order to show the function of the button. Some buttons were also hard to recognize as buttons.  </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2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sz="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75ab107da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75ab107da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a:t>
            </a:r>
            <a:r>
              <a:rPr lang="sv"/>
              <a:t>Wissam </a:t>
            </a:r>
            <a:endParaRPr/>
          </a:p>
          <a:p>
            <a:pPr indent="0" lvl="0" marL="0" rtl="0" algn="l">
              <a:spcBef>
                <a:spcPts val="0"/>
              </a:spcBef>
              <a:spcAft>
                <a:spcPts val="0"/>
              </a:spcAft>
              <a:buNone/>
            </a:pPr>
            <a:r>
              <a:rPr lang="sv"/>
              <a:t>we managed to get all the main </a:t>
            </a:r>
            <a:r>
              <a:rPr lang="sv"/>
              <a:t>requirements done such as</a:t>
            </a:r>
            <a:endParaRPr/>
          </a:p>
          <a:p>
            <a:pPr indent="0" lvl="0" marL="0" rtl="0" algn="l">
              <a:spcBef>
                <a:spcPts val="0"/>
              </a:spcBef>
              <a:spcAft>
                <a:spcPts val="0"/>
              </a:spcAft>
              <a:buNone/>
            </a:pPr>
            <a:r>
              <a:rPr lang="sv"/>
              <a:t>before shipping the product, we still have to : </a:t>
            </a:r>
            <a:r>
              <a:rPr lang="sv"/>
              <a:t>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53519603ee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153519603ee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So that was </a:t>
            </a:r>
            <a:r>
              <a:rPr lang="sv"/>
              <a:t>our project. Thank you for listening to our presentation!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sv"/>
              <a:t>Feedback: </a:t>
            </a:r>
            <a:endParaRPr/>
          </a:p>
          <a:p>
            <a:pPr indent="0" lvl="0" marL="0" rtl="0" algn="l">
              <a:spcBef>
                <a:spcPts val="0"/>
              </a:spcBef>
              <a:spcAft>
                <a:spcPts val="0"/>
              </a:spcAft>
              <a:buNone/>
            </a:pPr>
            <a:r>
              <a:rPr lang="sv"/>
              <a:t>some of the pictures reforce make stronger . Specialle first one and the last one. Slide 2 make stronger.Cleaner and more alike pictures during the whole presentation. Access the graphical profile for bolagsverket. acess througt the intranet.  Time for the whole form? Prove that a company started of with using the sustainability barometer. Might be a good idea to tell why AI is a good thing to use in solution such as this. Since we talking about AI as a selling point. We must say we tested different AI models and compared accuracy. How can we develop solution to see if companies are greenwashing. Add page number for seeing progress. We in EU are not allowed to used cloud services for bolagsverket as an authority. Can you move this to internal environment.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sv"/>
              <a:t>talk about the effects of our solution</a:t>
            </a:r>
            <a:endParaRPr/>
          </a:p>
          <a:p>
            <a:pPr indent="0" lvl="0" marL="0" rtl="0" algn="l">
              <a:spcBef>
                <a:spcPts val="0"/>
              </a:spcBef>
              <a:spcAft>
                <a:spcPts val="0"/>
              </a:spcAft>
              <a:buNone/>
            </a:pPr>
            <a:r>
              <a:rPr lang="sv"/>
              <a:t>change pictures for the pitch </a:t>
            </a:r>
            <a:endParaRPr/>
          </a:p>
          <a:p>
            <a:pPr indent="0" lvl="0" marL="0" rtl="0" algn="l">
              <a:spcBef>
                <a:spcPts val="0"/>
              </a:spcBef>
              <a:spcAft>
                <a:spcPts val="0"/>
              </a:spcAft>
              <a:buNone/>
            </a:pPr>
            <a:r>
              <a:rPr lang="sv"/>
              <a:t>images should follow the same graphic design → follow bolagsverket guidelines (template)</a:t>
            </a:r>
            <a:endParaRPr/>
          </a:p>
          <a:p>
            <a:pPr indent="0" lvl="0" marL="0" rtl="0" algn="l">
              <a:spcBef>
                <a:spcPts val="0"/>
              </a:spcBef>
              <a:spcAft>
                <a:spcPts val="0"/>
              </a:spcAft>
              <a:buNone/>
            </a:pPr>
            <a:r>
              <a:rPr lang="sv"/>
              <a:t>mention a range of time it takes to take the test</a:t>
            </a:r>
            <a:endParaRPr/>
          </a:p>
          <a:p>
            <a:pPr indent="0" lvl="0" marL="0" rtl="0" algn="l">
              <a:spcBef>
                <a:spcPts val="0"/>
              </a:spcBef>
              <a:spcAft>
                <a:spcPts val="0"/>
              </a:spcAft>
              <a:buNone/>
            </a:pPr>
            <a:r>
              <a:rPr lang="sv"/>
              <a:t>invest 10min into this and gain a lot</a:t>
            </a:r>
            <a:endParaRPr/>
          </a:p>
          <a:p>
            <a:pPr indent="0" lvl="0" marL="0" rtl="0" algn="l">
              <a:spcBef>
                <a:spcPts val="0"/>
              </a:spcBef>
              <a:spcAft>
                <a:spcPts val="0"/>
              </a:spcAft>
              <a:buNone/>
            </a:pPr>
            <a:r>
              <a:rPr lang="sv"/>
              <a:t>why is AI a good approach compared to the others, which approaches can Bolagsverket take to prevent greenwashing </a:t>
            </a:r>
            <a:endParaRPr/>
          </a:p>
          <a:p>
            <a:pPr indent="0" lvl="0" marL="0" rtl="0" algn="l">
              <a:spcBef>
                <a:spcPts val="0"/>
              </a:spcBef>
              <a:spcAft>
                <a:spcPts val="0"/>
              </a:spcAft>
              <a:buNone/>
            </a:pPr>
            <a:r>
              <a:rPr lang="sv"/>
              <a:t>page numbers </a:t>
            </a:r>
            <a:endParaRPr/>
          </a:p>
          <a:p>
            <a:pPr indent="0" lvl="0" marL="0" rtl="0" algn="l">
              <a:spcBef>
                <a:spcPts val="0"/>
              </a:spcBef>
              <a:spcAft>
                <a:spcPts val="0"/>
              </a:spcAft>
              <a:buNone/>
            </a:pPr>
            <a:r>
              <a:rPr lang="sv"/>
              <a:t>what could have been done differently</a:t>
            </a:r>
            <a:endParaRPr/>
          </a:p>
          <a:p>
            <a:pPr indent="0" lvl="0" marL="0" rtl="0" algn="l">
              <a:spcBef>
                <a:spcPts val="0"/>
              </a:spcBef>
              <a:spcAft>
                <a:spcPts val="0"/>
              </a:spcAft>
              <a:buNone/>
            </a:pPr>
            <a:r>
              <a:rPr lang="sv"/>
              <a:t>journey</a:t>
            </a:r>
            <a:endParaRPr/>
          </a:p>
          <a:p>
            <a:pPr indent="0" lvl="0" marL="0" rtl="0" algn="l">
              <a:spcBef>
                <a:spcPts val="0"/>
              </a:spcBef>
              <a:spcAft>
                <a:spcPts val="0"/>
              </a:spcAft>
              <a:buNone/>
            </a:pPr>
            <a:r>
              <a:rPr lang="sv"/>
              <a:t>make a sprint retrospective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53519603e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53519603e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90000"/>
              </a:lnSpc>
              <a:spcBef>
                <a:spcPts val="500"/>
              </a:spcBef>
              <a:spcAft>
                <a:spcPts val="0"/>
              </a:spcAft>
              <a:buNone/>
            </a:pPr>
            <a:r>
              <a:rPr lang="sv" sz="1200">
                <a:solidFill>
                  <a:schemeClr val="dk1"/>
                </a:solidFill>
              </a:rPr>
              <a:t>//Lovisa .</a:t>
            </a:r>
            <a:endParaRPr sz="1200">
              <a:solidFill>
                <a:schemeClr val="dk1"/>
              </a:solidFill>
            </a:endParaRPr>
          </a:p>
          <a:p>
            <a:pPr indent="0" lvl="0" marL="0" rtl="0" algn="just">
              <a:lnSpc>
                <a:spcPct val="90000"/>
              </a:lnSpc>
              <a:spcBef>
                <a:spcPts val="500"/>
              </a:spcBef>
              <a:spcAft>
                <a:spcPts val="0"/>
              </a:spcAft>
              <a:buNone/>
            </a:pPr>
            <a:r>
              <a:rPr lang="sv" sz="1200">
                <a:solidFill>
                  <a:schemeClr val="dk1"/>
                </a:solidFill>
              </a:rPr>
              <a:t>In this project, the work was </a:t>
            </a:r>
            <a:r>
              <a:rPr b="1" lang="sv" sz="1200">
                <a:solidFill>
                  <a:schemeClr val="dk1"/>
                </a:solidFill>
              </a:rPr>
              <a:t>structured and conducted </a:t>
            </a:r>
            <a:r>
              <a:rPr lang="sv" sz="1200">
                <a:solidFill>
                  <a:schemeClr val="dk1"/>
                </a:solidFill>
              </a:rPr>
              <a:t>using a combination between two agile methods, Scrum and Design Thinking. </a:t>
            </a:r>
            <a:endParaRPr sz="1200">
              <a:solidFill>
                <a:schemeClr val="dk1"/>
              </a:solidFill>
            </a:endParaRPr>
          </a:p>
          <a:p>
            <a:pPr indent="0" lvl="0" marL="0" rtl="0" algn="just">
              <a:lnSpc>
                <a:spcPct val="90000"/>
              </a:lnSpc>
              <a:spcBef>
                <a:spcPts val="500"/>
              </a:spcBef>
              <a:spcAft>
                <a:spcPts val="0"/>
              </a:spcAft>
              <a:buNone/>
            </a:pPr>
            <a:r>
              <a:rPr lang="sv" sz="1200">
                <a:solidFill>
                  <a:schemeClr val="dk1"/>
                </a:solidFill>
              </a:rPr>
              <a:t>The Design Thinking phases were used in order to structure work within the sprints. This created an improvement for each sprint and </a:t>
            </a:r>
            <a:r>
              <a:rPr lang="sv" sz="1200">
                <a:solidFill>
                  <a:schemeClr val="dk1"/>
                </a:solidFill>
              </a:rPr>
              <a:t>contributed</a:t>
            </a:r>
            <a:r>
              <a:rPr lang="sv" sz="1200">
                <a:solidFill>
                  <a:schemeClr val="dk1"/>
                </a:solidFill>
              </a:rPr>
              <a:t> to an iterative result. </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53519603ee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53519603ee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90000"/>
              </a:lnSpc>
              <a:spcBef>
                <a:spcPts val="500"/>
              </a:spcBef>
              <a:spcAft>
                <a:spcPts val="0"/>
              </a:spcAft>
              <a:buNone/>
            </a:pPr>
            <a:r>
              <a:rPr lang="sv" sz="1200">
                <a:solidFill>
                  <a:schemeClr val="dk1"/>
                </a:solidFill>
              </a:rPr>
              <a:t>// Lovisa </a:t>
            </a:r>
            <a:endParaRPr sz="1200">
              <a:solidFill>
                <a:schemeClr val="dk1"/>
              </a:solidFill>
            </a:endParaRPr>
          </a:p>
          <a:p>
            <a:pPr indent="0" lvl="0" marL="0" rtl="0" algn="just">
              <a:lnSpc>
                <a:spcPct val="90000"/>
              </a:lnSpc>
              <a:spcBef>
                <a:spcPts val="500"/>
              </a:spcBef>
              <a:spcAft>
                <a:spcPts val="0"/>
              </a:spcAft>
              <a:buClr>
                <a:schemeClr val="dk1"/>
              </a:buClr>
              <a:buSzPts val="1100"/>
              <a:buFont typeface="Arial"/>
              <a:buNone/>
            </a:pPr>
            <a:r>
              <a:rPr lang="sv" sz="1400">
                <a:solidFill>
                  <a:schemeClr val="dk1"/>
                </a:solidFill>
              </a:rPr>
              <a:t>In order to gather information for the </a:t>
            </a:r>
            <a:r>
              <a:rPr lang="sv" sz="1400">
                <a:solidFill>
                  <a:schemeClr val="dk1"/>
                </a:solidFill>
              </a:rPr>
              <a:t>requirement</a:t>
            </a:r>
            <a:r>
              <a:rPr lang="sv" sz="1400">
                <a:solidFill>
                  <a:schemeClr val="dk1"/>
                </a:solidFill>
              </a:rPr>
              <a:t> collection three sources were </a:t>
            </a:r>
            <a:r>
              <a:rPr lang="sv" sz="1400">
                <a:solidFill>
                  <a:schemeClr val="dk1"/>
                </a:solidFill>
              </a:rPr>
              <a:t>mainly</a:t>
            </a:r>
            <a:r>
              <a:rPr lang="sv" sz="1400">
                <a:solidFill>
                  <a:schemeClr val="dk1"/>
                </a:solidFill>
              </a:rPr>
              <a:t> uses. The majority of information were </a:t>
            </a:r>
            <a:r>
              <a:rPr lang="sv" sz="1400">
                <a:solidFill>
                  <a:schemeClr val="dk1"/>
                </a:solidFill>
              </a:rPr>
              <a:t>gathered</a:t>
            </a:r>
            <a:r>
              <a:rPr lang="sv" sz="1400">
                <a:solidFill>
                  <a:schemeClr val="dk1"/>
                </a:solidFill>
              </a:rPr>
              <a:t> from the project description that were provided in the beginning of the project. But also during meetings with bolagsverket and by taking the intended users opinions into account by investigating what features they would like in a solution such as this one, has helped us to grasp the need. </a:t>
            </a:r>
            <a:r>
              <a:rPr lang="sv" sz="1400">
                <a:solidFill>
                  <a:schemeClr val="dk1"/>
                </a:solidFill>
              </a:rPr>
              <a:t>With this information gathered the activities use case, impact mapping, user stories and kano model for prioritizing, could been conducted for finally producing the product backlog. </a:t>
            </a:r>
            <a:endParaRPr sz="14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77fc5b336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77fc5b336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sz="1400"/>
              <a:t>Here we can see the use case diagram and the impact map that was created. </a:t>
            </a:r>
            <a:endParaRPr sz="14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77fc5b336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77fc5b336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sz="1400"/>
              <a:t>And here we can see an extract of the resulting product backlog and how it looked when it was </a:t>
            </a:r>
            <a:r>
              <a:rPr lang="sv" sz="1400"/>
              <a:t>transferred</a:t>
            </a:r>
            <a:r>
              <a:rPr lang="sv" sz="1400"/>
              <a:t> to trello. </a:t>
            </a:r>
            <a:endParaRPr sz="14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78162e38b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78162e38b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//questions</a:t>
            </a:r>
            <a:endParaRPr/>
          </a:p>
          <a:p>
            <a:pPr indent="-298450" lvl="0" marL="457200" rtl="0" algn="l">
              <a:spcBef>
                <a:spcPts val="0"/>
              </a:spcBef>
              <a:spcAft>
                <a:spcPts val="0"/>
              </a:spcAft>
              <a:buSzPts val="1100"/>
              <a:buChar char="-"/>
            </a:pPr>
            <a:r>
              <a:rPr lang="sv"/>
              <a:t>We have come up with around 50 questions about sustainability</a:t>
            </a:r>
            <a:endParaRPr/>
          </a:p>
          <a:p>
            <a:pPr indent="-298450" lvl="0" marL="457200" rtl="0" algn="l">
              <a:spcBef>
                <a:spcPts val="0"/>
              </a:spcBef>
              <a:spcAft>
                <a:spcPts val="0"/>
              </a:spcAft>
              <a:buSzPts val="1100"/>
              <a:buChar char="-"/>
            </a:pPr>
            <a:r>
              <a:rPr lang="sv"/>
              <a:t>each question belong to a category : economical, social, environmental and positive influence</a:t>
            </a:r>
            <a:endParaRPr/>
          </a:p>
          <a:p>
            <a:pPr indent="-298450" lvl="0" marL="457200" rtl="0" algn="l">
              <a:spcBef>
                <a:spcPts val="0"/>
              </a:spcBef>
              <a:spcAft>
                <a:spcPts val="0"/>
              </a:spcAft>
              <a:buSzPts val="1100"/>
              <a:buChar char="-"/>
            </a:pPr>
            <a:r>
              <a:rPr lang="sv"/>
              <a:t>each question is assigned an answer set because not every question can be </a:t>
            </a:r>
            <a:r>
              <a:rPr lang="sv"/>
              <a:t>answered</a:t>
            </a:r>
            <a:r>
              <a:rPr lang="sv"/>
              <a:t> with yes or no</a:t>
            </a:r>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53519603e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53519603e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v"/>
              <a:t>//Clément</a:t>
            </a:r>
            <a:endParaRPr/>
          </a:p>
          <a:p>
            <a:pPr indent="-298450" lvl="0" marL="457200" rtl="0" algn="l">
              <a:spcBef>
                <a:spcPts val="0"/>
              </a:spcBef>
              <a:spcAft>
                <a:spcPts val="0"/>
              </a:spcAft>
              <a:buSzPts val="1100"/>
              <a:buChar char="-"/>
            </a:pPr>
            <a:r>
              <a:rPr lang="sv"/>
              <a:t>when a new entrepreneur wants to assess his </a:t>
            </a:r>
            <a:r>
              <a:rPr lang="sv"/>
              <a:t>sustainability, can fill a form on a website. </a:t>
            </a:r>
            <a:endParaRPr/>
          </a:p>
          <a:p>
            <a:pPr indent="-298450" lvl="0" marL="457200" rtl="0" algn="l">
              <a:spcBef>
                <a:spcPts val="0"/>
              </a:spcBef>
              <a:spcAft>
                <a:spcPts val="0"/>
              </a:spcAft>
              <a:buSzPts val="1100"/>
              <a:buChar char="-"/>
            </a:pPr>
            <a:r>
              <a:rPr lang="sv"/>
              <a:t>form contains questions about his business idea and collects data</a:t>
            </a:r>
            <a:endParaRPr/>
          </a:p>
          <a:p>
            <a:pPr indent="-298450" lvl="0" marL="457200" rtl="0" algn="l">
              <a:spcBef>
                <a:spcPts val="0"/>
              </a:spcBef>
              <a:spcAft>
                <a:spcPts val="0"/>
              </a:spcAft>
              <a:buSzPts val="1100"/>
              <a:buChar char="-"/>
            </a:pPr>
            <a:r>
              <a:rPr lang="sv"/>
              <a:t>API handle communication </a:t>
            </a:r>
            <a:endParaRPr/>
          </a:p>
          <a:p>
            <a:pPr indent="-298450" lvl="0" marL="457200" rtl="0" algn="l">
              <a:spcBef>
                <a:spcPts val="0"/>
              </a:spcBef>
              <a:spcAft>
                <a:spcPts val="0"/>
              </a:spcAft>
              <a:buSzPts val="1100"/>
              <a:buChar char="-"/>
            </a:pPr>
            <a:r>
              <a:rPr lang="sv"/>
              <a:t>AI processes the data and outputs a short analysis and some related articles </a:t>
            </a:r>
            <a:r>
              <a:rPr lang="sv">
                <a:solidFill>
                  <a:schemeClr val="dk1"/>
                </a:solidFill>
              </a:rPr>
              <a:t>to improve sustainability</a:t>
            </a:r>
            <a:endParaRPr>
              <a:solidFill>
                <a:schemeClr val="dk1"/>
              </a:solidFill>
            </a:endParaRPr>
          </a:p>
          <a:p>
            <a:pPr indent="-298450" lvl="0" marL="457200" rtl="0" algn="l">
              <a:spcBef>
                <a:spcPts val="0"/>
              </a:spcBef>
              <a:spcAft>
                <a:spcPts val="0"/>
              </a:spcAft>
              <a:buSzPts val="1100"/>
              <a:buChar char="-"/>
            </a:pPr>
            <a:r>
              <a:rPr lang="sv"/>
              <a:t>presented in a result page to the user in a web page </a:t>
            </a:r>
            <a:endParaRPr/>
          </a:p>
          <a:p>
            <a:pPr indent="-298450" lvl="0" marL="457200" rtl="0" algn="l">
              <a:spcBef>
                <a:spcPts val="0"/>
              </a:spcBef>
              <a:spcAft>
                <a:spcPts val="0"/>
              </a:spcAft>
              <a:buSzPts val="1100"/>
              <a:buChar char="-"/>
            </a:pPr>
            <a:r>
              <a:rPr lang="sv"/>
              <a:t>Finally, an admin software was developed to manage data in the database : changing questions, accessing analytics about results…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rgbClr val="4AA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417100"/>
            <a:ext cx="8118600" cy="877800"/>
          </a:xfrm>
          <a:prstGeom prst="rect">
            <a:avLst/>
          </a:prstGeom>
        </p:spPr>
        <p:txBody>
          <a:bodyPr anchorCtr="0" anchor="b" bIns="91425" lIns="91425" spcFirstLastPara="1" rIns="91425" wrap="square" tIns="91425">
            <a:normAutofit/>
          </a:bodyPr>
          <a:lstStyle>
            <a:lvl1pPr lvl="0">
              <a:spcBef>
                <a:spcPts val="0"/>
              </a:spcBef>
              <a:spcAft>
                <a:spcPts val="0"/>
              </a:spcAft>
              <a:buSzPts val="4200"/>
              <a:buFont typeface="Muli"/>
              <a:buNone/>
              <a:defRPr b="1" sz="4200">
                <a:latin typeface="Muli"/>
                <a:ea typeface="Muli"/>
                <a:cs typeface="Muli"/>
                <a:sym typeface="Muli"/>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rgbClr val="4AACC7"/>
              </a:buClr>
              <a:buSzPts val="2400"/>
              <a:buFont typeface="Cambria"/>
              <a:buNone/>
              <a:defRPr b="1" sz="2400">
                <a:solidFill>
                  <a:srgbClr val="4AACC7"/>
                </a:solidFill>
                <a:latin typeface="Cambria"/>
                <a:ea typeface="Cambria"/>
                <a:cs typeface="Cambria"/>
                <a:sym typeface="Cambria"/>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sv"/>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v"/>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v"/>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rgbClr val="0B5394"/>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rgbClr val="000000"/>
              </a:buClr>
              <a:buSzPts val="6000"/>
              <a:buFont typeface="Muli"/>
              <a:buNone/>
              <a:defRPr b="1" sz="6000">
                <a:solidFill>
                  <a:srgbClr val="000000"/>
                </a:solidFill>
                <a:latin typeface="Muli"/>
                <a:ea typeface="Muli"/>
                <a:cs typeface="Muli"/>
                <a:sym typeface="Muli"/>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sv"/>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rgbClr val="4AA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Font typeface="Red Hat Display"/>
              <a:buNone/>
              <a:defRPr b="1">
                <a:latin typeface="Red Hat Display"/>
                <a:ea typeface="Red Hat Display"/>
                <a:cs typeface="Red Hat Display"/>
                <a:sym typeface="Red Hat Display"/>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sz="1600">
                <a:latin typeface="Open Sans"/>
                <a:ea typeface="Open Sans"/>
                <a:cs typeface="Open Sans"/>
                <a:sym typeface="Open Sans"/>
              </a:defRPr>
            </a:lvl1pPr>
            <a:lvl2pPr lvl="1">
              <a:buNone/>
              <a:defRPr sz="1600">
                <a:latin typeface="Open Sans"/>
                <a:ea typeface="Open Sans"/>
                <a:cs typeface="Open Sans"/>
                <a:sym typeface="Open Sans"/>
              </a:defRPr>
            </a:lvl2pPr>
            <a:lvl3pPr lvl="2">
              <a:buNone/>
              <a:defRPr sz="1600">
                <a:latin typeface="Open Sans"/>
                <a:ea typeface="Open Sans"/>
                <a:cs typeface="Open Sans"/>
                <a:sym typeface="Open Sans"/>
              </a:defRPr>
            </a:lvl3pPr>
            <a:lvl4pPr lvl="3">
              <a:buNone/>
              <a:defRPr sz="1600">
                <a:latin typeface="Open Sans"/>
                <a:ea typeface="Open Sans"/>
                <a:cs typeface="Open Sans"/>
                <a:sym typeface="Open Sans"/>
              </a:defRPr>
            </a:lvl4pPr>
            <a:lvl5pPr lvl="4">
              <a:buNone/>
              <a:defRPr sz="1600">
                <a:latin typeface="Open Sans"/>
                <a:ea typeface="Open Sans"/>
                <a:cs typeface="Open Sans"/>
                <a:sym typeface="Open Sans"/>
              </a:defRPr>
            </a:lvl5pPr>
            <a:lvl6pPr lvl="5">
              <a:buNone/>
              <a:defRPr sz="1600">
                <a:latin typeface="Open Sans"/>
                <a:ea typeface="Open Sans"/>
                <a:cs typeface="Open Sans"/>
                <a:sym typeface="Open Sans"/>
              </a:defRPr>
            </a:lvl6pPr>
            <a:lvl7pPr lvl="6">
              <a:buNone/>
              <a:defRPr sz="1600">
                <a:latin typeface="Open Sans"/>
                <a:ea typeface="Open Sans"/>
                <a:cs typeface="Open Sans"/>
                <a:sym typeface="Open Sans"/>
              </a:defRPr>
            </a:lvl7pPr>
            <a:lvl8pPr lvl="7">
              <a:buNone/>
              <a:defRPr sz="1600">
                <a:latin typeface="Open Sans"/>
                <a:ea typeface="Open Sans"/>
                <a:cs typeface="Open Sans"/>
                <a:sym typeface="Open Sans"/>
              </a:defRPr>
            </a:lvl8pPr>
            <a:lvl9pPr lvl="8">
              <a:buNone/>
              <a:defRPr sz="1600">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sv"/>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v"/>
              <a:t>‹#›</a:t>
            </a:fld>
            <a:endParaRPr/>
          </a:p>
        </p:txBody>
      </p:sp>
      <p:sp>
        <p:nvSpPr>
          <p:cNvPr id="28" name="Google Shape;28;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Font typeface="Red Hat Display"/>
              <a:buNone/>
              <a:defRPr b="1">
                <a:latin typeface="Red Hat Display"/>
                <a:ea typeface="Red Hat Display"/>
                <a:cs typeface="Red Hat Display"/>
                <a:sym typeface="Red Hat Display"/>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v"/>
              <a:t>‹#›</a:t>
            </a:fld>
            <a:endParaRPr/>
          </a:p>
        </p:txBody>
      </p:sp>
      <p:sp>
        <p:nvSpPr>
          <p:cNvPr id="31" name="Google Shape;31;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Font typeface="Red Hat Display"/>
              <a:buNone/>
              <a:defRPr b="1">
                <a:latin typeface="Red Hat Display"/>
                <a:ea typeface="Red Hat Display"/>
                <a:cs typeface="Red Hat Display"/>
                <a:sym typeface="Red Hat Display"/>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v"/>
              <a:t>‹#›</a:t>
            </a:fld>
            <a:endParaRPr/>
          </a:p>
        </p:txBody>
      </p:sp>
      <p:sp>
        <p:nvSpPr>
          <p:cNvPr id="35" name="Google Shape;35;p7"/>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Font typeface="Red Hat Display"/>
              <a:buNone/>
              <a:defRPr b="1">
                <a:latin typeface="Red Hat Display"/>
                <a:ea typeface="Red Hat Display"/>
                <a:cs typeface="Red Hat Display"/>
                <a:sym typeface="Red Hat Display"/>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4AACC7"/>
        </a:solidFill>
      </p:bgPr>
    </p:bg>
    <p:spTree>
      <p:nvGrpSpPr>
        <p:cNvPr id="36" name="Shape 36"/>
        <p:cNvGrpSpPr/>
        <p:nvPr/>
      </p:nvGrpSpPr>
      <p:grpSpPr>
        <a:xfrm>
          <a:off x="0" y="0"/>
          <a:ext cx="0" cy="0"/>
          <a:chOff x="0" y="0"/>
          <a:chExt cx="0" cy="0"/>
        </a:xfrm>
      </p:grpSpPr>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lgn="r">
              <a:buNone/>
              <a:defRPr>
                <a:solidFill>
                  <a:schemeClr val="accent1"/>
                </a:solidFill>
              </a:defRPr>
            </a:lvl1pPr>
            <a:lvl2pPr lvl="1" algn="r">
              <a:buNone/>
              <a:defRPr>
                <a:solidFill>
                  <a:schemeClr val="accent1"/>
                </a:solidFill>
              </a:defRPr>
            </a:lvl2pPr>
            <a:lvl3pPr lvl="2" algn="r">
              <a:buNone/>
              <a:defRPr>
                <a:solidFill>
                  <a:schemeClr val="accent1"/>
                </a:solidFill>
              </a:defRPr>
            </a:lvl3pPr>
            <a:lvl4pPr lvl="3" algn="r">
              <a:buNone/>
              <a:defRPr>
                <a:solidFill>
                  <a:schemeClr val="accent1"/>
                </a:solidFill>
              </a:defRPr>
            </a:lvl4pPr>
            <a:lvl5pPr lvl="4" algn="r">
              <a:buNone/>
              <a:defRPr>
                <a:solidFill>
                  <a:schemeClr val="accent1"/>
                </a:solidFill>
              </a:defRPr>
            </a:lvl5pPr>
            <a:lvl6pPr lvl="5" algn="r">
              <a:buNone/>
              <a:defRPr>
                <a:solidFill>
                  <a:schemeClr val="accent1"/>
                </a:solidFill>
              </a:defRPr>
            </a:lvl6pPr>
            <a:lvl7pPr lvl="6" algn="r">
              <a:buNone/>
              <a:defRPr>
                <a:solidFill>
                  <a:schemeClr val="accent1"/>
                </a:solidFill>
              </a:defRPr>
            </a:lvl7pPr>
            <a:lvl8pPr lvl="7" algn="r">
              <a:buNone/>
              <a:defRPr>
                <a:solidFill>
                  <a:schemeClr val="accent1"/>
                </a:solidFill>
              </a:defRPr>
            </a:lvl8pPr>
            <a:lvl9pPr lvl="8" algn="r">
              <a:buNone/>
              <a:defRPr>
                <a:solidFill>
                  <a:schemeClr val="accent1"/>
                </a:solidFill>
              </a:defRPr>
            </a:lvl9pPr>
          </a:lstStyle>
          <a:p>
            <a:pPr indent="0" lvl="0" marL="0" rtl="0" algn="r">
              <a:spcBef>
                <a:spcPts val="0"/>
              </a:spcBef>
              <a:spcAft>
                <a:spcPts val="0"/>
              </a:spcAft>
              <a:buNone/>
            </a:pPr>
            <a:fld id="{00000000-1234-1234-1234-123412341234}" type="slidenum">
              <a:rPr lang="sv"/>
              <a:t>‹#›</a:t>
            </a:fld>
            <a:endParaRPr/>
          </a:p>
        </p:txBody>
      </p:sp>
      <p:sp>
        <p:nvSpPr>
          <p:cNvPr id="38" name="Google Shape;38;p8"/>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1"/>
              </a:buClr>
              <a:buSzPts val="3000"/>
              <a:buFont typeface="Red Hat Display"/>
              <a:buNone/>
              <a:defRPr b="1">
                <a:solidFill>
                  <a:schemeClr val="accent1"/>
                </a:solidFill>
                <a:latin typeface="Red Hat Display"/>
                <a:ea typeface="Red Hat Display"/>
                <a:cs typeface="Red Hat Display"/>
                <a:sym typeface="Red Hat Display"/>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rgbClr val="4AA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rgbClr val="0B5394"/>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rgbClr val="4AACC7"/>
              </a:buClr>
              <a:buSzPts val="4200"/>
              <a:buNone/>
              <a:defRPr sz="4200">
                <a:solidFill>
                  <a:srgbClr val="4AACC7"/>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sv"/>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ed Hat Display SemiBold"/>
              <a:buNone/>
              <a:defRPr>
                <a:latin typeface="Red Hat Display SemiBold"/>
                <a:ea typeface="Red Hat Display SemiBold"/>
                <a:cs typeface="Red Hat Display SemiBold"/>
                <a:sym typeface="Red Hat Display SemiBold"/>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v"/>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600">
                <a:latin typeface="Open Sans"/>
                <a:ea typeface="Open Sans"/>
                <a:cs typeface="Open Sans"/>
                <a:sym typeface="Open Sans"/>
              </a:defRPr>
            </a:lvl1pPr>
            <a:lvl2pPr lvl="1" rtl="0" algn="r">
              <a:buNone/>
              <a:defRPr sz="1600">
                <a:latin typeface="Open Sans"/>
                <a:ea typeface="Open Sans"/>
                <a:cs typeface="Open Sans"/>
                <a:sym typeface="Open Sans"/>
              </a:defRPr>
            </a:lvl2pPr>
            <a:lvl3pPr lvl="2" rtl="0" algn="r">
              <a:buNone/>
              <a:defRPr sz="1600">
                <a:latin typeface="Open Sans"/>
                <a:ea typeface="Open Sans"/>
                <a:cs typeface="Open Sans"/>
                <a:sym typeface="Open Sans"/>
              </a:defRPr>
            </a:lvl3pPr>
            <a:lvl4pPr lvl="3" rtl="0" algn="r">
              <a:buNone/>
              <a:defRPr sz="1600">
                <a:latin typeface="Open Sans"/>
                <a:ea typeface="Open Sans"/>
                <a:cs typeface="Open Sans"/>
                <a:sym typeface="Open Sans"/>
              </a:defRPr>
            </a:lvl4pPr>
            <a:lvl5pPr lvl="4" rtl="0" algn="r">
              <a:buNone/>
              <a:defRPr sz="1600">
                <a:latin typeface="Open Sans"/>
                <a:ea typeface="Open Sans"/>
                <a:cs typeface="Open Sans"/>
                <a:sym typeface="Open Sans"/>
              </a:defRPr>
            </a:lvl5pPr>
            <a:lvl6pPr lvl="5" rtl="0" algn="r">
              <a:buNone/>
              <a:defRPr sz="1600">
                <a:latin typeface="Open Sans"/>
                <a:ea typeface="Open Sans"/>
                <a:cs typeface="Open Sans"/>
                <a:sym typeface="Open Sans"/>
              </a:defRPr>
            </a:lvl6pPr>
            <a:lvl7pPr lvl="6" rtl="0" algn="r">
              <a:buNone/>
              <a:defRPr sz="1600">
                <a:latin typeface="Open Sans"/>
                <a:ea typeface="Open Sans"/>
                <a:cs typeface="Open Sans"/>
                <a:sym typeface="Open Sans"/>
              </a:defRPr>
            </a:lvl7pPr>
            <a:lvl8pPr lvl="7" rtl="0" algn="r">
              <a:buNone/>
              <a:defRPr sz="1600">
                <a:latin typeface="Open Sans"/>
                <a:ea typeface="Open Sans"/>
                <a:cs typeface="Open Sans"/>
                <a:sym typeface="Open Sans"/>
              </a:defRPr>
            </a:lvl8pPr>
            <a:lvl9pPr lvl="8" rtl="0" algn="r">
              <a:buNone/>
              <a:defRPr sz="1600">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sv"/>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push/>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5.png"/><Relationship Id="rId4" Type="http://schemas.openxmlformats.org/officeDocument/2006/relationships/image" Target="../media/image4.png"/><Relationship Id="rId5" Type="http://schemas.openxmlformats.org/officeDocument/2006/relationships/image" Target="../media/image1.png"/><Relationship Id="rId6" Type="http://schemas.openxmlformats.org/officeDocument/2006/relationships/image" Target="../media/image12.png"/><Relationship Id="rId7"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5.png"/><Relationship Id="rId4" Type="http://schemas.openxmlformats.org/officeDocument/2006/relationships/image" Target="../media/image46.png"/><Relationship Id="rId5" Type="http://schemas.openxmlformats.org/officeDocument/2006/relationships/image" Target="../media/image38.png"/><Relationship Id="rId6" Type="http://schemas.openxmlformats.org/officeDocument/2006/relationships/image" Target="../media/image4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2.png"/><Relationship Id="rId4" Type="http://schemas.openxmlformats.org/officeDocument/2006/relationships/image" Target="../media/image40.png"/><Relationship Id="rId5" Type="http://schemas.openxmlformats.org/officeDocument/2006/relationships/image" Target="../media/image4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5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5.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4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5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49.png"/><Relationship Id="rId4" Type="http://schemas.openxmlformats.org/officeDocument/2006/relationships/image" Target="../media/image5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7.png"/><Relationship Id="rId4" Type="http://schemas.openxmlformats.org/officeDocument/2006/relationships/image" Target="../media/image5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2.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4.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1824550" y="471950"/>
            <a:ext cx="6951300" cy="877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sv" sz="5000">
                <a:solidFill>
                  <a:schemeClr val="accent1"/>
                </a:solidFill>
                <a:latin typeface="Red Hat Display"/>
                <a:ea typeface="Red Hat Display"/>
                <a:cs typeface="Red Hat Display"/>
                <a:sym typeface="Red Hat Display"/>
              </a:rPr>
              <a:t>Sustainability Barometer</a:t>
            </a:r>
            <a:endParaRPr b="1" sz="5000">
              <a:solidFill>
                <a:schemeClr val="accent1"/>
              </a:solidFill>
              <a:latin typeface="Red Hat Display"/>
              <a:ea typeface="Red Hat Display"/>
              <a:cs typeface="Red Hat Display"/>
              <a:sym typeface="Red Hat Display"/>
            </a:endParaRPr>
          </a:p>
        </p:txBody>
      </p:sp>
      <p:sp>
        <p:nvSpPr>
          <p:cNvPr id="60" name="Google Shape;60;p13"/>
          <p:cNvSpPr txBox="1"/>
          <p:nvPr>
            <p:ph idx="1" type="subTitle"/>
          </p:nvPr>
        </p:nvSpPr>
        <p:spPr>
          <a:xfrm>
            <a:off x="3655800" y="3919250"/>
            <a:ext cx="1832400" cy="528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sv">
                <a:latin typeface="Open Sans"/>
                <a:ea typeface="Open Sans"/>
                <a:cs typeface="Open Sans"/>
                <a:sym typeface="Open Sans"/>
              </a:rPr>
              <a:t>2022-11-02</a:t>
            </a:r>
            <a:endParaRPr>
              <a:latin typeface="Open Sans"/>
              <a:ea typeface="Open Sans"/>
              <a:cs typeface="Open Sans"/>
              <a:sym typeface="Open Sans"/>
            </a:endParaRPr>
          </a:p>
        </p:txBody>
      </p:sp>
      <p:sp>
        <p:nvSpPr>
          <p:cNvPr id="61" name="Google Shape;61;p13"/>
          <p:cNvSpPr txBox="1"/>
          <p:nvPr/>
        </p:nvSpPr>
        <p:spPr>
          <a:xfrm>
            <a:off x="257250" y="4728025"/>
            <a:ext cx="86295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sv" sz="1500">
                <a:solidFill>
                  <a:srgbClr val="4AACC7"/>
                </a:solidFill>
              </a:rPr>
              <a:t>Wisam Orabi Alkhen – Mattias Lindblom – Lovisa Berglund – Clément Lefebvre  – Ahmad Setoodeh   </a:t>
            </a:r>
            <a:endParaRPr sz="1500">
              <a:solidFill>
                <a:srgbClr val="4AACC7"/>
              </a:solidFill>
            </a:endParaRPr>
          </a:p>
        </p:txBody>
      </p:sp>
      <p:grpSp>
        <p:nvGrpSpPr>
          <p:cNvPr id="62" name="Google Shape;62;p13"/>
          <p:cNvGrpSpPr/>
          <p:nvPr/>
        </p:nvGrpSpPr>
        <p:grpSpPr>
          <a:xfrm>
            <a:off x="146350" y="214425"/>
            <a:ext cx="1678194" cy="1392850"/>
            <a:chOff x="487150" y="1742275"/>
            <a:chExt cx="1678194" cy="1392850"/>
          </a:xfrm>
        </p:grpSpPr>
        <p:pic>
          <p:nvPicPr>
            <p:cNvPr id="63" name="Google Shape;63;p13"/>
            <p:cNvPicPr preferRelativeResize="0"/>
            <p:nvPr/>
          </p:nvPicPr>
          <p:blipFill>
            <a:blip r:embed="rId3">
              <a:alphaModFix/>
            </a:blip>
            <a:stretch>
              <a:fillRect/>
            </a:stretch>
          </p:blipFill>
          <p:spPr>
            <a:xfrm>
              <a:off x="1148925" y="1742275"/>
              <a:ext cx="734700" cy="734700"/>
            </a:xfrm>
            <a:prstGeom prst="rect">
              <a:avLst/>
            </a:prstGeom>
            <a:noFill/>
            <a:ln>
              <a:noFill/>
            </a:ln>
          </p:spPr>
        </p:pic>
        <p:pic>
          <p:nvPicPr>
            <p:cNvPr id="64" name="Google Shape;64;p13"/>
            <p:cNvPicPr preferRelativeResize="0"/>
            <p:nvPr/>
          </p:nvPicPr>
          <p:blipFill>
            <a:blip r:embed="rId4">
              <a:alphaModFix/>
            </a:blip>
            <a:stretch>
              <a:fillRect/>
            </a:stretch>
          </p:blipFill>
          <p:spPr>
            <a:xfrm rot="541226">
              <a:off x="1357323" y="2186423"/>
              <a:ext cx="753603" cy="753603"/>
            </a:xfrm>
            <a:prstGeom prst="rect">
              <a:avLst/>
            </a:prstGeom>
            <a:noFill/>
            <a:ln>
              <a:noFill/>
            </a:ln>
          </p:spPr>
        </p:pic>
        <p:pic>
          <p:nvPicPr>
            <p:cNvPr id="65" name="Google Shape;65;p13"/>
            <p:cNvPicPr preferRelativeResize="0"/>
            <p:nvPr/>
          </p:nvPicPr>
          <p:blipFill>
            <a:blip r:embed="rId5">
              <a:alphaModFix/>
            </a:blip>
            <a:stretch>
              <a:fillRect/>
            </a:stretch>
          </p:blipFill>
          <p:spPr>
            <a:xfrm flipH="1" rot="-736761">
              <a:off x="590537" y="1942312"/>
              <a:ext cx="1089426" cy="1089426"/>
            </a:xfrm>
            <a:prstGeom prst="rect">
              <a:avLst/>
            </a:prstGeom>
            <a:noFill/>
            <a:ln>
              <a:noFill/>
            </a:ln>
          </p:spPr>
        </p:pic>
      </p:grpSp>
      <p:pic>
        <p:nvPicPr>
          <p:cNvPr id="66" name="Google Shape;66;p13"/>
          <p:cNvPicPr preferRelativeResize="0"/>
          <p:nvPr/>
        </p:nvPicPr>
        <p:blipFill>
          <a:blip r:embed="rId6">
            <a:alphaModFix/>
          </a:blip>
          <a:stretch>
            <a:fillRect/>
          </a:stretch>
        </p:blipFill>
        <p:spPr>
          <a:xfrm>
            <a:off x="643899" y="2621123"/>
            <a:ext cx="3811575" cy="835523"/>
          </a:xfrm>
          <a:prstGeom prst="rect">
            <a:avLst/>
          </a:prstGeom>
          <a:noFill/>
          <a:ln>
            <a:noFill/>
          </a:ln>
        </p:spPr>
      </p:pic>
      <p:pic>
        <p:nvPicPr>
          <p:cNvPr id="67" name="Google Shape;67;p13"/>
          <p:cNvPicPr preferRelativeResize="0"/>
          <p:nvPr/>
        </p:nvPicPr>
        <p:blipFill>
          <a:blip r:embed="rId7">
            <a:alphaModFix/>
          </a:blip>
          <a:stretch>
            <a:fillRect/>
          </a:stretch>
        </p:blipFill>
        <p:spPr>
          <a:xfrm>
            <a:off x="4910850" y="1809825"/>
            <a:ext cx="3678675" cy="1745500"/>
          </a:xfrm>
          <a:prstGeom prst="rect">
            <a:avLst/>
          </a:prstGeom>
          <a:noFill/>
          <a:ln>
            <a:noFill/>
          </a:ln>
        </p:spPr>
      </p:pic>
      <p:sp>
        <p:nvSpPr>
          <p:cNvPr id="68" name="Google Shape;6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sv"/>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ph idx="1" type="body"/>
          </p:nvPr>
        </p:nvSpPr>
        <p:spPr>
          <a:xfrm>
            <a:off x="311700" y="445025"/>
            <a:ext cx="6156900" cy="1920600"/>
          </a:xfrm>
          <a:prstGeom prst="rect">
            <a:avLst/>
          </a:prstGeom>
        </p:spPr>
        <p:txBody>
          <a:bodyPr anchorCtr="0" anchor="t" bIns="91425" lIns="91425" spcFirstLastPara="1" rIns="91425" wrap="square" tIns="91425">
            <a:normAutofit/>
          </a:bodyPr>
          <a:lstStyle/>
          <a:p>
            <a:pPr indent="0" lvl="0" marL="0" rtl="0" algn="l">
              <a:lnSpc>
                <a:spcPct val="200000"/>
              </a:lnSpc>
              <a:spcBef>
                <a:spcPts val="0"/>
              </a:spcBef>
              <a:spcAft>
                <a:spcPts val="0"/>
              </a:spcAft>
              <a:buNone/>
            </a:pPr>
            <a:r>
              <a:t/>
            </a:r>
            <a:endParaRPr/>
          </a:p>
          <a:p>
            <a:pPr indent="-355600" lvl="0" marL="457200" rtl="0" algn="l">
              <a:lnSpc>
                <a:spcPct val="200000"/>
              </a:lnSpc>
              <a:spcBef>
                <a:spcPts val="1200"/>
              </a:spcBef>
              <a:spcAft>
                <a:spcPts val="0"/>
              </a:spcAft>
              <a:buSzPts val="2000"/>
              <a:buFont typeface="Arial"/>
              <a:buChar char="●"/>
            </a:pPr>
            <a:r>
              <a:rPr lang="sv" sz="2000">
                <a:latin typeface="Arial"/>
                <a:ea typeface="Arial"/>
                <a:cs typeface="Arial"/>
                <a:sym typeface="Arial"/>
              </a:rPr>
              <a:t>Tools</a:t>
            </a:r>
            <a:r>
              <a:rPr lang="sv" sz="2000">
                <a:latin typeface="Arial"/>
                <a:ea typeface="Arial"/>
                <a:cs typeface="Arial"/>
                <a:sym typeface="Arial"/>
              </a:rPr>
              <a:t>: Vue</a:t>
            </a:r>
            <a:r>
              <a:rPr lang="sv" sz="2000">
                <a:latin typeface="Arial"/>
                <a:ea typeface="Arial"/>
                <a:cs typeface="Arial"/>
                <a:sym typeface="Arial"/>
              </a:rPr>
              <a:t>,</a:t>
            </a:r>
            <a:r>
              <a:rPr lang="sv" sz="2000">
                <a:latin typeface="Arial"/>
                <a:ea typeface="Arial"/>
                <a:cs typeface="Arial"/>
                <a:sym typeface="Arial"/>
              </a:rPr>
              <a:t> Vuex, Vuetify</a:t>
            </a:r>
            <a:endParaRPr sz="2000">
              <a:latin typeface="Arial"/>
              <a:ea typeface="Arial"/>
              <a:cs typeface="Arial"/>
              <a:sym typeface="Arial"/>
            </a:endParaRPr>
          </a:p>
          <a:p>
            <a:pPr indent="-355600" lvl="0" marL="457200" rtl="0" algn="l">
              <a:spcBef>
                <a:spcPts val="0"/>
              </a:spcBef>
              <a:spcAft>
                <a:spcPts val="0"/>
              </a:spcAft>
              <a:buSzPts val="2000"/>
              <a:buFont typeface="Arial"/>
              <a:buChar char="●"/>
            </a:pPr>
            <a:r>
              <a:rPr lang="sv" sz="2000">
                <a:latin typeface="Arial"/>
                <a:ea typeface="Arial"/>
                <a:cs typeface="Arial"/>
                <a:sym typeface="Arial"/>
              </a:rPr>
              <a:t>Result: 4 pages</a:t>
            </a:r>
            <a:endParaRPr sz="2000">
              <a:latin typeface="Arial"/>
              <a:ea typeface="Arial"/>
              <a:cs typeface="Arial"/>
              <a:sym typeface="Arial"/>
            </a:endParaRPr>
          </a:p>
        </p:txBody>
      </p:sp>
      <p:sp>
        <p:nvSpPr>
          <p:cNvPr id="185" name="Google Shape;185;p2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Development methods : Front end</a:t>
            </a:r>
            <a:endParaRPr/>
          </a:p>
        </p:txBody>
      </p:sp>
      <p:pic>
        <p:nvPicPr>
          <p:cNvPr id="186" name="Google Shape;186;p22"/>
          <p:cNvPicPr preferRelativeResize="0"/>
          <p:nvPr/>
        </p:nvPicPr>
        <p:blipFill>
          <a:blip r:embed="rId3">
            <a:alphaModFix/>
          </a:blip>
          <a:stretch>
            <a:fillRect/>
          </a:stretch>
        </p:blipFill>
        <p:spPr>
          <a:xfrm>
            <a:off x="3116800" y="2340800"/>
            <a:ext cx="5475024" cy="2557075"/>
          </a:xfrm>
          <a:prstGeom prst="rect">
            <a:avLst/>
          </a:prstGeom>
          <a:noFill/>
          <a:ln>
            <a:noFill/>
          </a:ln>
          <a:effectLst>
            <a:outerShdw blurRad="57150" rotWithShape="0" algn="bl" dir="6600000" dist="66675">
              <a:srgbClr val="000000">
                <a:alpha val="50000"/>
              </a:srgbClr>
            </a:outerShdw>
          </a:effectLst>
        </p:spPr>
      </p:pic>
      <p:sp>
        <p:nvSpPr>
          <p:cNvPr id="187" name="Google Shape;187;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type="title"/>
          </p:nvPr>
        </p:nvSpPr>
        <p:spPr>
          <a:xfrm>
            <a:off x="311700" y="1977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Landing page</a:t>
            </a:r>
            <a:endParaRPr/>
          </a:p>
        </p:txBody>
      </p:sp>
      <p:sp>
        <p:nvSpPr>
          <p:cNvPr id="193" name="Google Shape;193;p2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4" name="Google Shape;194;p23"/>
          <p:cNvPicPr preferRelativeResize="0"/>
          <p:nvPr/>
        </p:nvPicPr>
        <p:blipFill>
          <a:blip r:embed="rId3">
            <a:alphaModFix/>
          </a:blip>
          <a:stretch>
            <a:fillRect/>
          </a:stretch>
        </p:blipFill>
        <p:spPr>
          <a:xfrm>
            <a:off x="184013" y="714675"/>
            <a:ext cx="8775974" cy="4292000"/>
          </a:xfrm>
          <a:prstGeom prst="rect">
            <a:avLst/>
          </a:prstGeom>
          <a:noFill/>
          <a:ln>
            <a:noFill/>
          </a:ln>
        </p:spPr>
      </p:pic>
      <p:sp>
        <p:nvSpPr>
          <p:cNvPr id="195" name="Google Shape;195;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solidFill>
                  <a:schemeClr val="accent1"/>
                </a:solidFill>
              </a:rPr>
              <a:t>‹#›</a:t>
            </a:fld>
            <a:endParaRPr b="1">
              <a:solidFill>
                <a:schemeClr val="accen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9" name="Shape 199"/>
        <p:cNvGrpSpPr/>
        <p:nvPr/>
      </p:nvGrpSpPr>
      <p:grpSpPr>
        <a:xfrm>
          <a:off x="0" y="0"/>
          <a:ext cx="0" cy="0"/>
          <a:chOff x="0" y="0"/>
          <a:chExt cx="0" cy="0"/>
        </a:xfrm>
      </p:grpSpPr>
      <p:sp>
        <p:nvSpPr>
          <p:cNvPr id="200" name="Google Shape;200;p24"/>
          <p:cNvSpPr txBox="1"/>
          <p:nvPr>
            <p:ph type="title"/>
          </p:nvPr>
        </p:nvSpPr>
        <p:spPr>
          <a:xfrm>
            <a:off x="311700" y="168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Information Page</a:t>
            </a:r>
            <a:endParaRPr/>
          </a:p>
        </p:txBody>
      </p:sp>
      <p:sp>
        <p:nvSpPr>
          <p:cNvPr id="201" name="Google Shape;201;p2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2" name="Google Shape;202;p24"/>
          <p:cNvPicPr preferRelativeResize="0"/>
          <p:nvPr/>
        </p:nvPicPr>
        <p:blipFill>
          <a:blip r:embed="rId3">
            <a:alphaModFix/>
          </a:blip>
          <a:stretch>
            <a:fillRect/>
          </a:stretch>
        </p:blipFill>
        <p:spPr>
          <a:xfrm>
            <a:off x="132675" y="691325"/>
            <a:ext cx="8848675" cy="4320149"/>
          </a:xfrm>
          <a:prstGeom prst="rect">
            <a:avLst/>
          </a:prstGeom>
          <a:noFill/>
          <a:ln>
            <a:noFill/>
          </a:ln>
        </p:spPr>
      </p:pic>
      <p:sp>
        <p:nvSpPr>
          <p:cNvPr id="203" name="Google Shape;203;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sv" sz="1000">
                <a:solidFill>
                  <a:schemeClr val="dk1"/>
                </a:solidFill>
                <a:latin typeface="Old Standard TT"/>
                <a:ea typeface="Old Standard TT"/>
                <a:cs typeface="Old Standard TT"/>
                <a:sym typeface="Old Standard TT"/>
              </a:rPr>
              <a:t>‹#›</a:t>
            </a:fld>
            <a:endParaRPr sz="1000">
              <a:solidFill>
                <a:schemeClr val="dk1"/>
              </a:solidFill>
              <a:latin typeface="Old Standard TT"/>
              <a:ea typeface="Old Standard TT"/>
              <a:cs typeface="Old Standard TT"/>
              <a:sym typeface="Old Standard T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5"/>
          <p:cNvSpPr txBox="1"/>
          <p:nvPr>
            <p:ph type="title"/>
          </p:nvPr>
        </p:nvSpPr>
        <p:spPr>
          <a:xfrm>
            <a:off x="311700" y="2083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Form Page</a:t>
            </a:r>
            <a:endParaRPr/>
          </a:p>
        </p:txBody>
      </p:sp>
      <p:sp>
        <p:nvSpPr>
          <p:cNvPr id="209" name="Google Shape;209;p2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0" name="Google Shape;210;p25"/>
          <p:cNvPicPr preferRelativeResize="0"/>
          <p:nvPr/>
        </p:nvPicPr>
        <p:blipFill>
          <a:blip r:embed="rId3">
            <a:alphaModFix/>
          </a:blip>
          <a:stretch>
            <a:fillRect/>
          </a:stretch>
        </p:blipFill>
        <p:spPr>
          <a:xfrm>
            <a:off x="131875" y="740825"/>
            <a:ext cx="8875550" cy="4268850"/>
          </a:xfrm>
          <a:prstGeom prst="rect">
            <a:avLst/>
          </a:prstGeom>
          <a:noFill/>
          <a:ln>
            <a:noFill/>
          </a:ln>
        </p:spPr>
      </p:pic>
      <p:sp>
        <p:nvSpPr>
          <p:cNvPr id="211" name="Google Shape;211;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solidFill>
                  <a:schemeClr val="accent1"/>
                </a:solidFill>
              </a:rPr>
              <a:t>‹#›</a:t>
            </a:fld>
            <a:endParaRPr b="1">
              <a:solidFill>
                <a:schemeClr val="accen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6"/>
          <p:cNvSpPr txBox="1"/>
          <p:nvPr>
            <p:ph type="title"/>
          </p:nvPr>
        </p:nvSpPr>
        <p:spPr>
          <a:xfrm>
            <a:off x="311700" y="1977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Result Page </a:t>
            </a:r>
            <a:endParaRPr/>
          </a:p>
        </p:txBody>
      </p:sp>
      <p:sp>
        <p:nvSpPr>
          <p:cNvPr id="217" name="Google Shape;217;p2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8" name="Google Shape;218;p26"/>
          <p:cNvPicPr preferRelativeResize="0"/>
          <p:nvPr/>
        </p:nvPicPr>
        <p:blipFill>
          <a:blip r:embed="rId3">
            <a:alphaModFix/>
          </a:blip>
          <a:stretch>
            <a:fillRect/>
          </a:stretch>
        </p:blipFill>
        <p:spPr>
          <a:xfrm>
            <a:off x="105800" y="668600"/>
            <a:ext cx="8932402" cy="4302151"/>
          </a:xfrm>
          <a:prstGeom prst="rect">
            <a:avLst/>
          </a:prstGeom>
          <a:noFill/>
          <a:ln>
            <a:noFill/>
          </a:ln>
        </p:spPr>
      </p:pic>
      <p:sp>
        <p:nvSpPr>
          <p:cNvPr id="219" name="Google Shape;219;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solidFill>
                  <a:schemeClr val="accent1"/>
                </a:solidFill>
              </a:rPr>
              <a:t>‹#›</a:t>
            </a:fld>
            <a:endParaRPr b="1">
              <a:solidFill>
                <a:schemeClr val="accen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7"/>
          <p:cNvSpPr txBox="1"/>
          <p:nvPr>
            <p:ph type="title"/>
          </p:nvPr>
        </p:nvSpPr>
        <p:spPr>
          <a:xfrm>
            <a:off x="212775" y="1977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Result page</a:t>
            </a:r>
            <a:endParaRPr/>
          </a:p>
        </p:txBody>
      </p:sp>
      <p:sp>
        <p:nvSpPr>
          <p:cNvPr id="225" name="Google Shape;225;p27"/>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26" name="Google Shape;226;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solidFill>
                  <a:schemeClr val="accent1"/>
                </a:solidFill>
              </a:rPr>
              <a:t>‹#›</a:t>
            </a:fld>
            <a:endParaRPr b="1">
              <a:solidFill>
                <a:schemeClr val="accent1"/>
              </a:solidFill>
            </a:endParaRPr>
          </a:p>
        </p:txBody>
      </p:sp>
      <p:pic>
        <p:nvPicPr>
          <p:cNvPr id="227" name="Google Shape;227;p27"/>
          <p:cNvPicPr preferRelativeResize="0"/>
          <p:nvPr/>
        </p:nvPicPr>
        <p:blipFill>
          <a:blip r:embed="rId3">
            <a:alphaModFix/>
          </a:blip>
          <a:stretch>
            <a:fillRect/>
          </a:stretch>
        </p:blipFill>
        <p:spPr>
          <a:xfrm>
            <a:off x="309650" y="770450"/>
            <a:ext cx="8520600" cy="40938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Development methods : Back end and database</a:t>
            </a:r>
            <a:endParaRPr/>
          </a:p>
        </p:txBody>
      </p:sp>
      <p:sp>
        <p:nvSpPr>
          <p:cNvPr id="233" name="Google Shape;233;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pic>
        <p:nvPicPr>
          <p:cNvPr id="234" name="Google Shape;234;p28"/>
          <p:cNvPicPr preferRelativeResize="0"/>
          <p:nvPr/>
        </p:nvPicPr>
        <p:blipFill>
          <a:blip r:embed="rId3">
            <a:alphaModFix/>
          </a:blip>
          <a:stretch>
            <a:fillRect/>
          </a:stretch>
        </p:blipFill>
        <p:spPr>
          <a:xfrm>
            <a:off x="1938525" y="1058225"/>
            <a:ext cx="5401732" cy="3780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.Net (C#) projects</a:t>
            </a:r>
            <a:endParaRPr/>
          </a:p>
        </p:txBody>
      </p:sp>
      <p:sp>
        <p:nvSpPr>
          <p:cNvPr id="240" name="Google Shape;240;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sv"/>
              <a:t>‹#›</a:t>
            </a:fld>
            <a:endParaRPr/>
          </a:p>
        </p:txBody>
      </p:sp>
      <p:pic>
        <p:nvPicPr>
          <p:cNvPr id="241" name="Google Shape;241;p29"/>
          <p:cNvPicPr preferRelativeResize="0"/>
          <p:nvPr/>
        </p:nvPicPr>
        <p:blipFill>
          <a:blip r:embed="rId3">
            <a:alphaModFix/>
          </a:blip>
          <a:stretch>
            <a:fillRect/>
          </a:stretch>
        </p:blipFill>
        <p:spPr>
          <a:xfrm>
            <a:off x="2458025" y="1171600"/>
            <a:ext cx="4452450" cy="33272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Back end program (Admin) </a:t>
            </a:r>
            <a:endParaRPr/>
          </a:p>
        </p:txBody>
      </p:sp>
      <p:sp>
        <p:nvSpPr>
          <p:cNvPr id="247" name="Google Shape;247;p30"/>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sv" sz="2000">
                <a:latin typeface="Arial"/>
                <a:ea typeface="Arial"/>
                <a:cs typeface="Arial"/>
                <a:sym typeface="Arial"/>
              </a:rPr>
              <a:t>Main menu</a:t>
            </a:r>
            <a:endParaRPr sz="2000">
              <a:latin typeface="Arial"/>
              <a:ea typeface="Arial"/>
              <a:cs typeface="Arial"/>
              <a:sym typeface="Arial"/>
            </a:endParaRPr>
          </a:p>
        </p:txBody>
      </p:sp>
      <p:pic>
        <p:nvPicPr>
          <p:cNvPr id="248" name="Google Shape;248;p30"/>
          <p:cNvPicPr preferRelativeResize="0"/>
          <p:nvPr/>
        </p:nvPicPr>
        <p:blipFill>
          <a:blip r:embed="rId3">
            <a:alphaModFix/>
          </a:blip>
          <a:stretch>
            <a:fillRect/>
          </a:stretch>
        </p:blipFill>
        <p:spPr>
          <a:xfrm>
            <a:off x="1968575" y="1295425"/>
            <a:ext cx="5025649" cy="3130499"/>
          </a:xfrm>
          <a:prstGeom prst="rect">
            <a:avLst/>
          </a:prstGeom>
          <a:noFill/>
          <a:ln>
            <a:noFill/>
          </a:ln>
          <a:effectLst>
            <a:outerShdw blurRad="57150" rotWithShape="0" algn="bl" dir="6660000" dist="66675">
              <a:srgbClr val="000000">
                <a:alpha val="50000"/>
              </a:srgbClr>
            </a:outerShdw>
          </a:effectLst>
        </p:spPr>
      </p:pic>
      <p:sp>
        <p:nvSpPr>
          <p:cNvPr id="249" name="Google Shape;249;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Users form</a:t>
            </a:r>
            <a:endParaRPr/>
          </a:p>
        </p:txBody>
      </p:sp>
      <p:pic>
        <p:nvPicPr>
          <p:cNvPr id="255" name="Google Shape;255;p31"/>
          <p:cNvPicPr preferRelativeResize="0"/>
          <p:nvPr/>
        </p:nvPicPr>
        <p:blipFill>
          <a:blip r:embed="rId3">
            <a:alphaModFix/>
          </a:blip>
          <a:stretch>
            <a:fillRect/>
          </a:stretch>
        </p:blipFill>
        <p:spPr>
          <a:xfrm>
            <a:off x="2176450" y="1227575"/>
            <a:ext cx="4431649" cy="3121325"/>
          </a:xfrm>
          <a:prstGeom prst="rect">
            <a:avLst/>
          </a:prstGeom>
          <a:noFill/>
          <a:ln>
            <a:noFill/>
          </a:ln>
          <a:effectLst>
            <a:outerShdw blurRad="57150" rotWithShape="0" algn="bl" dir="6600000" dist="66675">
              <a:srgbClr val="000000">
                <a:alpha val="50000"/>
              </a:srgbClr>
            </a:outerShdw>
          </a:effectLst>
        </p:spPr>
      </p:pic>
      <p:sp>
        <p:nvSpPr>
          <p:cNvPr id="256" name="Google Shape;256;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72" name="Shape 72"/>
        <p:cNvGrpSpPr/>
        <p:nvPr/>
      </p:nvGrpSpPr>
      <p:grpSpPr>
        <a:xfrm>
          <a:off x="0" y="0"/>
          <a:ext cx="0" cy="0"/>
          <a:chOff x="0" y="0"/>
          <a:chExt cx="0" cy="0"/>
        </a:xfrm>
      </p:grpSpPr>
      <p:sp>
        <p:nvSpPr>
          <p:cNvPr id="73" name="Google Shape;73;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
        <p:nvSpPr>
          <p:cNvPr id="74" name="Google Shape;74;p14"/>
          <p:cNvSpPr txBox="1"/>
          <p:nvPr/>
        </p:nvSpPr>
        <p:spPr>
          <a:xfrm>
            <a:off x="730925" y="2555338"/>
            <a:ext cx="24546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rPr b="1" lang="sv" sz="2500">
                <a:solidFill>
                  <a:srgbClr val="93C47D"/>
                </a:solidFill>
              </a:rPr>
              <a:t>Benefit</a:t>
            </a:r>
            <a:endParaRPr sz="1100"/>
          </a:p>
        </p:txBody>
      </p:sp>
      <p:sp>
        <p:nvSpPr>
          <p:cNvPr id="75" name="Google Shape;75;p14"/>
          <p:cNvSpPr txBox="1"/>
          <p:nvPr/>
        </p:nvSpPr>
        <p:spPr>
          <a:xfrm>
            <a:off x="5424825" y="2622975"/>
            <a:ext cx="20601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sv" sz="2500">
                <a:solidFill>
                  <a:srgbClr val="E06666"/>
                </a:solidFill>
              </a:rPr>
              <a:t>Competition</a:t>
            </a:r>
            <a:endParaRPr b="1" sz="1100"/>
          </a:p>
        </p:txBody>
      </p:sp>
      <p:sp>
        <p:nvSpPr>
          <p:cNvPr id="76" name="Google Shape;76;p14"/>
          <p:cNvSpPr txBox="1"/>
          <p:nvPr/>
        </p:nvSpPr>
        <p:spPr>
          <a:xfrm>
            <a:off x="5542125" y="63175"/>
            <a:ext cx="1825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sv" sz="2500">
                <a:solidFill>
                  <a:srgbClr val="FFD966"/>
                </a:solidFill>
              </a:rPr>
              <a:t>Approach</a:t>
            </a:r>
            <a:endParaRPr sz="1100"/>
          </a:p>
        </p:txBody>
      </p:sp>
      <p:sp>
        <p:nvSpPr>
          <p:cNvPr id="77" name="Google Shape;77;p14"/>
          <p:cNvSpPr txBox="1"/>
          <p:nvPr/>
        </p:nvSpPr>
        <p:spPr>
          <a:xfrm>
            <a:off x="911400" y="40075"/>
            <a:ext cx="1976100" cy="6156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Clr>
                <a:schemeClr val="dk1"/>
              </a:buClr>
              <a:buSzPts val="1100"/>
              <a:buFont typeface="Arial"/>
              <a:buNone/>
            </a:pPr>
            <a:r>
              <a:rPr b="1" lang="sv" sz="2500">
                <a:solidFill>
                  <a:schemeClr val="accent1"/>
                </a:solidFill>
              </a:rPr>
              <a:t>Need</a:t>
            </a:r>
            <a:r>
              <a:rPr lang="sv" sz="2700">
                <a:solidFill>
                  <a:schemeClr val="accent1"/>
                </a:solidFill>
              </a:rPr>
              <a:t> </a:t>
            </a:r>
            <a:r>
              <a:rPr lang="sv" sz="2800">
                <a:solidFill>
                  <a:schemeClr val="dk2"/>
                </a:solidFill>
              </a:rPr>
              <a:t>  </a:t>
            </a:r>
            <a:endParaRPr/>
          </a:p>
        </p:txBody>
      </p:sp>
      <p:pic>
        <p:nvPicPr>
          <p:cNvPr id="78" name="Google Shape;78;p14"/>
          <p:cNvPicPr preferRelativeResize="0"/>
          <p:nvPr/>
        </p:nvPicPr>
        <p:blipFill>
          <a:blip r:embed="rId3">
            <a:alphaModFix/>
          </a:blip>
          <a:stretch>
            <a:fillRect/>
          </a:stretch>
        </p:blipFill>
        <p:spPr>
          <a:xfrm>
            <a:off x="1050750" y="756813"/>
            <a:ext cx="1697400" cy="1697400"/>
          </a:xfrm>
          <a:prstGeom prst="rect">
            <a:avLst/>
          </a:prstGeom>
          <a:noFill/>
          <a:ln>
            <a:noFill/>
          </a:ln>
        </p:spPr>
      </p:pic>
      <p:pic>
        <p:nvPicPr>
          <p:cNvPr id="79" name="Google Shape;79;p14"/>
          <p:cNvPicPr preferRelativeResize="0"/>
          <p:nvPr/>
        </p:nvPicPr>
        <p:blipFill>
          <a:blip r:embed="rId4">
            <a:alphaModFix/>
          </a:blip>
          <a:stretch>
            <a:fillRect/>
          </a:stretch>
        </p:blipFill>
        <p:spPr>
          <a:xfrm>
            <a:off x="5542126" y="632575"/>
            <a:ext cx="1825500" cy="1825500"/>
          </a:xfrm>
          <a:prstGeom prst="rect">
            <a:avLst/>
          </a:prstGeom>
          <a:noFill/>
          <a:ln>
            <a:noFill/>
          </a:ln>
        </p:spPr>
      </p:pic>
      <p:pic>
        <p:nvPicPr>
          <p:cNvPr id="80" name="Google Shape;80;p14"/>
          <p:cNvPicPr preferRelativeResize="0"/>
          <p:nvPr/>
        </p:nvPicPr>
        <p:blipFill>
          <a:blip r:embed="rId5">
            <a:alphaModFix/>
          </a:blip>
          <a:stretch>
            <a:fillRect/>
          </a:stretch>
        </p:blipFill>
        <p:spPr>
          <a:xfrm>
            <a:off x="911400" y="3045286"/>
            <a:ext cx="1976100" cy="1976100"/>
          </a:xfrm>
          <a:prstGeom prst="rect">
            <a:avLst/>
          </a:prstGeom>
          <a:noFill/>
          <a:ln>
            <a:noFill/>
          </a:ln>
        </p:spPr>
      </p:pic>
      <p:pic>
        <p:nvPicPr>
          <p:cNvPr id="81" name="Google Shape;81;p14"/>
          <p:cNvPicPr preferRelativeResize="0"/>
          <p:nvPr/>
        </p:nvPicPr>
        <p:blipFill>
          <a:blip r:embed="rId6">
            <a:alphaModFix/>
          </a:blip>
          <a:stretch>
            <a:fillRect/>
          </a:stretch>
        </p:blipFill>
        <p:spPr>
          <a:xfrm>
            <a:off x="5466825" y="3045275"/>
            <a:ext cx="1976100" cy="1976100"/>
          </a:xfrm>
          <a:prstGeom prst="rect">
            <a:avLst/>
          </a:prstGeom>
          <a:noFill/>
          <a:ln>
            <a:noFill/>
          </a:ln>
        </p:spPr>
      </p:pic>
      <p:sp>
        <p:nvSpPr>
          <p:cNvPr id="82" name="Google Shape;82;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solidFill>
                  <a:schemeClr val="dk1"/>
                </a:solidFill>
              </a:rPr>
              <a:t>‹#›</a:t>
            </a:fld>
            <a:endParaRPr b="1">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Question form</a:t>
            </a:r>
            <a:endParaRPr/>
          </a:p>
        </p:txBody>
      </p:sp>
      <p:pic>
        <p:nvPicPr>
          <p:cNvPr id="262" name="Google Shape;262;p32"/>
          <p:cNvPicPr preferRelativeResize="0"/>
          <p:nvPr/>
        </p:nvPicPr>
        <p:blipFill>
          <a:blip r:embed="rId3">
            <a:alphaModFix/>
          </a:blip>
          <a:stretch>
            <a:fillRect/>
          </a:stretch>
        </p:blipFill>
        <p:spPr>
          <a:xfrm>
            <a:off x="2232875" y="1241375"/>
            <a:ext cx="4550650" cy="3298550"/>
          </a:xfrm>
          <a:prstGeom prst="rect">
            <a:avLst/>
          </a:prstGeom>
          <a:noFill/>
          <a:ln>
            <a:noFill/>
          </a:ln>
          <a:effectLst>
            <a:outerShdw blurRad="57150" rotWithShape="0" algn="bl" dir="6600000" dist="66675">
              <a:srgbClr val="000000">
                <a:alpha val="50000"/>
              </a:srgbClr>
            </a:outerShdw>
          </a:effectLst>
        </p:spPr>
      </p:pic>
      <p:sp>
        <p:nvSpPr>
          <p:cNvPr id="263" name="Google Shape;263;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Answer questions form</a:t>
            </a:r>
            <a:endParaRPr/>
          </a:p>
        </p:txBody>
      </p:sp>
      <p:pic>
        <p:nvPicPr>
          <p:cNvPr id="269" name="Google Shape;269;p33"/>
          <p:cNvPicPr preferRelativeResize="0"/>
          <p:nvPr/>
        </p:nvPicPr>
        <p:blipFill>
          <a:blip r:embed="rId3">
            <a:alphaModFix/>
          </a:blip>
          <a:stretch>
            <a:fillRect/>
          </a:stretch>
        </p:blipFill>
        <p:spPr>
          <a:xfrm>
            <a:off x="2393125" y="1276125"/>
            <a:ext cx="3945526" cy="3026001"/>
          </a:xfrm>
          <a:prstGeom prst="rect">
            <a:avLst/>
          </a:prstGeom>
          <a:noFill/>
          <a:ln>
            <a:noFill/>
          </a:ln>
          <a:effectLst>
            <a:outerShdw blurRad="57150" rotWithShape="0" algn="bl" dir="3540000" dist="66675">
              <a:srgbClr val="000000">
                <a:alpha val="50000"/>
              </a:srgbClr>
            </a:outerShdw>
          </a:effectLst>
        </p:spPr>
      </p:pic>
      <p:sp>
        <p:nvSpPr>
          <p:cNvPr id="270" name="Google Shape;270;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AI report form</a:t>
            </a:r>
            <a:endParaRPr/>
          </a:p>
        </p:txBody>
      </p:sp>
      <p:pic>
        <p:nvPicPr>
          <p:cNvPr id="276" name="Google Shape;276;p34"/>
          <p:cNvPicPr preferRelativeResize="0"/>
          <p:nvPr/>
        </p:nvPicPr>
        <p:blipFill>
          <a:blip r:embed="rId3">
            <a:alphaModFix/>
          </a:blip>
          <a:stretch>
            <a:fillRect/>
          </a:stretch>
        </p:blipFill>
        <p:spPr>
          <a:xfrm>
            <a:off x="1953219" y="1134350"/>
            <a:ext cx="5237570" cy="3416400"/>
          </a:xfrm>
          <a:prstGeom prst="rect">
            <a:avLst/>
          </a:prstGeom>
          <a:noFill/>
          <a:ln>
            <a:noFill/>
          </a:ln>
          <a:effectLst>
            <a:outerShdw blurRad="57150" rotWithShape="0" algn="bl" dir="6660000" dist="66675">
              <a:srgbClr val="000000">
                <a:alpha val="50000"/>
              </a:srgbClr>
            </a:outerShdw>
          </a:effectLst>
        </p:spPr>
      </p:pic>
      <p:sp>
        <p:nvSpPr>
          <p:cNvPr id="277" name="Google Shape;277;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Development methods : </a:t>
            </a:r>
            <a:r>
              <a:rPr lang="sv"/>
              <a:t>Artificial intelligence</a:t>
            </a:r>
            <a:endParaRPr/>
          </a:p>
          <a:p>
            <a:pPr indent="0" lvl="0" marL="0" rtl="0" algn="l">
              <a:spcBef>
                <a:spcPts val="0"/>
              </a:spcBef>
              <a:spcAft>
                <a:spcPts val="0"/>
              </a:spcAft>
              <a:buNone/>
            </a:pPr>
            <a:r>
              <a:t/>
            </a:r>
            <a:endParaRPr/>
          </a:p>
        </p:txBody>
      </p:sp>
      <p:pic>
        <p:nvPicPr>
          <p:cNvPr id="283" name="Google Shape;283;p35"/>
          <p:cNvPicPr preferRelativeResize="0"/>
          <p:nvPr/>
        </p:nvPicPr>
        <p:blipFill>
          <a:blip r:embed="rId3">
            <a:alphaModFix/>
          </a:blip>
          <a:stretch>
            <a:fillRect/>
          </a:stretch>
        </p:blipFill>
        <p:spPr>
          <a:xfrm>
            <a:off x="491625" y="1058225"/>
            <a:ext cx="8160749" cy="3988364"/>
          </a:xfrm>
          <a:prstGeom prst="rect">
            <a:avLst/>
          </a:prstGeom>
          <a:noFill/>
          <a:ln>
            <a:noFill/>
          </a:ln>
          <a:effectLst>
            <a:outerShdw blurRad="57150" rotWithShape="0" algn="bl" dir="6660000" dist="66675">
              <a:srgbClr val="000000">
                <a:alpha val="50000"/>
              </a:srgbClr>
            </a:outerShdw>
          </a:effectLst>
        </p:spPr>
      </p:pic>
      <p:sp>
        <p:nvSpPr>
          <p:cNvPr id="284" name="Google Shape;284;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Naive Bayes classifier</a:t>
            </a:r>
            <a:endParaRPr/>
          </a:p>
        </p:txBody>
      </p:sp>
      <p:pic>
        <p:nvPicPr>
          <p:cNvPr id="290" name="Google Shape;290;p36"/>
          <p:cNvPicPr preferRelativeResize="0"/>
          <p:nvPr/>
        </p:nvPicPr>
        <p:blipFill>
          <a:blip r:embed="rId3">
            <a:alphaModFix/>
          </a:blip>
          <a:stretch>
            <a:fillRect/>
          </a:stretch>
        </p:blipFill>
        <p:spPr>
          <a:xfrm>
            <a:off x="101050" y="1221700"/>
            <a:ext cx="4311200" cy="3307400"/>
          </a:xfrm>
          <a:prstGeom prst="rect">
            <a:avLst/>
          </a:prstGeom>
          <a:noFill/>
          <a:ln>
            <a:noFill/>
          </a:ln>
          <a:effectLst>
            <a:outerShdw blurRad="57150" rotWithShape="0" algn="bl" dir="6360000" dist="66675">
              <a:srgbClr val="000000">
                <a:alpha val="50000"/>
              </a:srgbClr>
            </a:outerShdw>
          </a:effectLst>
        </p:spPr>
      </p:pic>
      <p:sp>
        <p:nvSpPr>
          <p:cNvPr id="291" name="Google Shape;291;p36"/>
          <p:cNvSpPr txBox="1"/>
          <p:nvPr/>
        </p:nvSpPr>
        <p:spPr>
          <a:xfrm>
            <a:off x="4572000" y="1080350"/>
            <a:ext cx="4449300" cy="3590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sv" sz="2000">
                <a:solidFill>
                  <a:schemeClr val="dk1"/>
                </a:solidFill>
                <a:latin typeface="Open Sans"/>
                <a:ea typeface="Open Sans"/>
                <a:cs typeface="Open Sans"/>
                <a:sym typeface="Open Sans"/>
              </a:rPr>
              <a:t>N</a:t>
            </a:r>
            <a:r>
              <a:rPr b="1" lang="sv" sz="2000">
                <a:solidFill>
                  <a:schemeClr val="dk1"/>
                </a:solidFill>
                <a:latin typeface="Open Sans"/>
                <a:ea typeface="Open Sans"/>
                <a:cs typeface="Open Sans"/>
                <a:sym typeface="Open Sans"/>
              </a:rPr>
              <a:t>aive bayes statistical algorithm.</a:t>
            </a:r>
            <a:endParaRPr b="1"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sv" sz="2000">
                <a:solidFill>
                  <a:schemeClr val="dk1"/>
                </a:solidFill>
                <a:latin typeface="Open Sans"/>
                <a:ea typeface="Open Sans"/>
                <a:cs typeface="Open Sans"/>
                <a:sym typeface="Open Sans"/>
              </a:rPr>
              <a:t>Tr</a:t>
            </a:r>
            <a:r>
              <a:rPr lang="sv" sz="2000">
                <a:solidFill>
                  <a:schemeClr val="dk1"/>
                </a:solidFill>
                <a:latin typeface="Open Sans"/>
                <a:ea typeface="Open Sans"/>
                <a:cs typeface="Open Sans"/>
                <a:sym typeface="Open Sans"/>
              </a:rPr>
              <a:t>ain the module.</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sv" sz="2000">
                <a:solidFill>
                  <a:schemeClr val="dk1"/>
                </a:solidFill>
                <a:latin typeface="Open Sans"/>
                <a:ea typeface="Open Sans"/>
                <a:cs typeface="Open Sans"/>
                <a:sym typeface="Open Sans"/>
              </a:rPr>
              <a:t>Train set.</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sv" sz="2000">
                <a:solidFill>
                  <a:schemeClr val="dk1"/>
                </a:solidFill>
                <a:latin typeface="Open Sans"/>
                <a:ea typeface="Open Sans"/>
                <a:cs typeface="Open Sans"/>
                <a:sym typeface="Open Sans"/>
              </a:rPr>
              <a:t>Test set.</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5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b="1" lang="sv" sz="2000">
                <a:solidFill>
                  <a:schemeClr val="dk1"/>
                </a:solidFill>
                <a:latin typeface="Open Sans"/>
                <a:ea typeface="Open Sans"/>
                <a:cs typeface="Open Sans"/>
                <a:sym typeface="Open Sans"/>
              </a:rPr>
              <a:t>C</a:t>
            </a:r>
            <a:r>
              <a:rPr b="1" lang="sv" sz="2000">
                <a:solidFill>
                  <a:schemeClr val="dk1"/>
                </a:solidFill>
                <a:latin typeface="Open Sans"/>
                <a:ea typeface="Open Sans"/>
                <a:cs typeface="Open Sans"/>
                <a:sym typeface="Open Sans"/>
              </a:rPr>
              <a:t>ross-validation method.</a:t>
            </a:r>
            <a:endParaRPr b="1"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sv" sz="2000">
                <a:solidFill>
                  <a:schemeClr val="dk1"/>
                </a:solidFill>
                <a:latin typeface="Open Sans"/>
                <a:ea typeface="Open Sans"/>
                <a:cs typeface="Open Sans"/>
                <a:sym typeface="Open Sans"/>
              </a:rPr>
              <a:t>30 % of the data set as a test set.</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sv" sz="2000">
                <a:solidFill>
                  <a:schemeClr val="dk1"/>
                </a:solidFill>
                <a:latin typeface="Open Sans"/>
                <a:ea typeface="Open Sans"/>
                <a:cs typeface="Open Sans"/>
                <a:sym typeface="Open Sans"/>
              </a:rPr>
              <a:t>70 % as a training set.</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sv" sz="2000">
                <a:solidFill>
                  <a:schemeClr val="dk1"/>
                </a:solidFill>
                <a:latin typeface="Open Sans"/>
                <a:ea typeface="Open Sans"/>
                <a:cs typeface="Open Sans"/>
                <a:sym typeface="Open Sans"/>
              </a:rPr>
              <a:t>Iterative way 5 or 10 times.</a:t>
            </a:r>
            <a:endParaRPr sz="1500">
              <a:solidFill>
                <a:schemeClr val="dk1"/>
              </a:solidFill>
              <a:latin typeface="Open Sans"/>
              <a:ea typeface="Open Sans"/>
              <a:cs typeface="Open Sans"/>
              <a:sym typeface="Open Sans"/>
            </a:endParaRPr>
          </a:p>
        </p:txBody>
      </p:sp>
      <p:sp>
        <p:nvSpPr>
          <p:cNvPr id="292" name="Google Shape;292;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solidFill>
                  <a:srgbClr val="000000"/>
                </a:solidFill>
              </a:rPr>
              <a:t>‹#›</a:t>
            </a:fld>
            <a:endParaRPr b="1">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Clr>
                <a:schemeClr val="dk1"/>
              </a:buClr>
              <a:buSzPct val="36666"/>
              <a:buFont typeface="Arial"/>
              <a:buNone/>
            </a:pPr>
            <a:r>
              <a:rPr lang="sv"/>
              <a:t>Support links</a:t>
            </a:r>
            <a:endParaRPr/>
          </a:p>
          <a:p>
            <a:pPr indent="0" lvl="0" marL="0" rtl="0" algn="l">
              <a:spcBef>
                <a:spcPts val="0"/>
              </a:spcBef>
              <a:spcAft>
                <a:spcPts val="0"/>
              </a:spcAft>
              <a:buNone/>
            </a:pPr>
            <a:r>
              <a:t/>
            </a:r>
            <a:endParaRPr/>
          </a:p>
        </p:txBody>
      </p:sp>
      <p:pic>
        <p:nvPicPr>
          <p:cNvPr id="298" name="Google Shape;298;p37"/>
          <p:cNvPicPr preferRelativeResize="0"/>
          <p:nvPr/>
        </p:nvPicPr>
        <p:blipFill>
          <a:blip r:embed="rId3">
            <a:alphaModFix/>
          </a:blip>
          <a:stretch>
            <a:fillRect/>
          </a:stretch>
        </p:blipFill>
        <p:spPr>
          <a:xfrm>
            <a:off x="298875" y="1303825"/>
            <a:ext cx="5072276" cy="3249550"/>
          </a:xfrm>
          <a:prstGeom prst="rect">
            <a:avLst/>
          </a:prstGeom>
          <a:noFill/>
          <a:ln>
            <a:noFill/>
          </a:ln>
          <a:effectLst>
            <a:outerShdw blurRad="57150" rotWithShape="0" algn="bl" dir="6600000" dist="66675">
              <a:srgbClr val="000000">
                <a:alpha val="50000"/>
              </a:srgbClr>
            </a:outerShdw>
          </a:effectLst>
        </p:spPr>
      </p:pic>
      <p:sp>
        <p:nvSpPr>
          <p:cNvPr id="299" name="Google Shape;299;p37"/>
          <p:cNvSpPr txBox="1"/>
          <p:nvPr/>
        </p:nvSpPr>
        <p:spPr>
          <a:xfrm>
            <a:off x="5667225" y="1303825"/>
            <a:ext cx="3000000" cy="390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sv" sz="2000">
                <a:solidFill>
                  <a:schemeClr val="dk1"/>
                </a:solidFill>
                <a:latin typeface="Open Sans"/>
                <a:ea typeface="Open Sans"/>
                <a:cs typeface="Open Sans"/>
                <a:sym typeface="Open Sans"/>
              </a:rPr>
              <a:t>F</a:t>
            </a:r>
            <a:r>
              <a:rPr b="1" lang="sv" sz="2000">
                <a:solidFill>
                  <a:schemeClr val="dk1"/>
                </a:solidFill>
                <a:latin typeface="Open Sans"/>
                <a:ea typeface="Open Sans"/>
                <a:cs typeface="Open Sans"/>
                <a:sym typeface="Open Sans"/>
              </a:rPr>
              <a:t>etched new links</a:t>
            </a:r>
            <a:endParaRPr b="1"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sv" sz="2000">
                <a:solidFill>
                  <a:schemeClr val="dk1"/>
                </a:solidFill>
                <a:latin typeface="Open Sans"/>
                <a:ea typeface="Open Sans"/>
                <a:cs typeface="Open Sans"/>
                <a:sym typeface="Open Sans"/>
              </a:rPr>
              <a:t>C</a:t>
            </a:r>
            <a:r>
              <a:rPr lang="sv" sz="2000">
                <a:solidFill>
                  <a:schemeClr val="dk1"/>
                </a:solidFill>
                <a:latin typeface="Open Sans"/>
                <a:ea typeface="Open Sans"/>
                <a:cs typeface="Open Sans"/>
                <a:sym typeface="Open Sans"/>
              </a:rPr>
              <a:t>hosen based on research, reports.</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sv" sz="2000">
                <a:solidFill>
                  <a:schemeClr val="dk1"/>
                </a:solidFill>
                <a:latin typeface="Open Sans"/>
                <a:ea typeface="Open Sans"/>
                <a:cs typeface="Open Sans"/>
                <a:sym typeface="Open Sans"/>
              </a:rPr>
              <a:t>provide reliable and useful information.</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Char char="●"/>
            </a:pPr>
            <a:r>
              <a:rPr lang="sv" sz="2000">
                <a:solidFill>
                  <a:schemeClr val="dk1"/>
                </a:solidFill>
                <a:latin typeface="Open Sans"/>
                <a:ea typeface="Open Sans"/>
                <a:cs typeface="Open Sans"/>
                <a:sym typeface="Open Sans"/>
              </a:rPr>
              <a:t>Fetch links at a specific/certain time</a:t>
            </a:r>
            <a:r>
              <a:rPr lang="sv" sz="2000">
                <a:solidFill>
                  <a:schemeClr val="dk1"/>
                </a:solidFill>
              </a:rPr>
              <a:t>.</a:t>
            </a:r>
            <a:endParaRPr sz="2000">
              <a:solidFill>
                <a:schemeClr val="dk1"/>
              </a:solidFill>
            </a:endParaRPr>
          </a:p>
          <a:p>
            <a:pPr indent="0" lvl="0" marL="0" rtl="0" algn="l">
              <a:lnSpc>
                <a:spcPct val="115000"/>
              </a:lnSpc>
              <a:spcBef>
                <a:spcPts val="0"/>
              </a:spcBef>
              <a:spcAft>
                <a:spcPts val="0"/>
              </a:spcAft>
              <a:buNone/>
            </a:pPr>
            <a:r>
              <a:t/>
            </a:r>
            <a:endParaRPr sz="16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600">
              <a:solidFill>
                <a:schemeClr val="dk1"/>
              </a:solidFill>
              <a:latin typeface="Calibri"/>
              <a:ea typeface="Calibri"/>
              <a:cs typeface="Calibri"/>
              <a:sym typeface="Calibri"/>
            </a:endParaRPr>
          </a:p>
        </p:txBody>
      </p:sp>
      <p:sp>
        <p:nvSpPr>
          <p:cNvPr id="300" name="Google Shape;300;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Dataset</a:t>
            </a:r>
            <a:endParaRPr/>
          </a:p>
        </p:txBody>
      </p:sp>
      <p:pic>
        <p:nvPicPr>
          <p:cNvPr id="306" name="Google Shape;306;p38"/>
          <p:cNvPicPr preferRelativeResize="0"/>
          <p:nvPr/>
        </p:nvPicPr>
        <p:blipFill>
          <a:blip r:embed="rId3">
            <a:alphaModFix/>
          </a:blip>
          <a:stretch>
            <a:fillRect/>
          </a:stretch>
        </p:blipFill>
        <p:spPr>
          <a:xfrm>
            <a:off x="288600" y="1344900"/>
            <a:ext cx="4928876" cy="3369000"/>
          </a:xfrm>
          <a:prstGeom prst="rect">
            <a:avLst/>
          </a:prstGeom>
          <a:noFill/>
          <a:ln>
            <a:noFill/>
          </a:ln>
          <a:effectLst>
            <a:outerShdw blurRad="57150" rotWithShape="0" algn="bl" dir="6780000" dist="66675">
              <a:srgbClr val="000000">
                <a:alpha val="50000"/>
              </a:srgbClr>
            </a:outerShdw>
          </a:effectLst>
        </p:spPr>
      </p:pic>
      <p:sp>
        <p:nvSpPr>
          <p:cNvPr id="307" name="Google Shape;307;p38"/>
          <p:cNvSpPr txBox="1"/>
          <p:nvPr/>
        </p:nvSpPr>
        <p:spPr>
          <a:xfrm>
            <a:off x="5472450" y="2429100"/>
            <a:ext cx="3000000" cy="120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sv" sz="2000">
                <a:solidFill>
                  <a:schemeClr val="dk1"/>
                </a:solidFill>
                <a:latin typeface="Open Sans"/>
                <a:ea typeface="Open Sans"/>
                <a:cs typeface="Open Sans"/>
                <a:sym typeface="Open Sans"/>
              </a:rPr>
              <a:t>The goal is to </a:t>
            </a:r>
            <a:r>
              <a:rPr lang="sv" sz="2000">
                <a:solidFill>
                  <a:schemeClr val="dk1"/>
                </a:solidFill>
                <a:latin typeface="Open Sans"/>
                <a:ea typeface="Open Sans"/>
                <a:cs typeface="Open Sans"/>
                <a:sym typeface="Open Sans"/>
              </a:rPr>
              <a:t>create</a:t>
            </a:r>
            <a:r>
              <a:rPr lang="sv" sz="2000">
                <a:solidFill>
                  <a:schemeClr val="dk1"/>
                </a:solidFill>
                <a:latin typeface="Open Sans"/>
                <a:ea typeface="Open Sans"/>
                <a:cs typeface="Open Sans"/>
                <a:sym typeface="Open Sans"/>
              </a:rPr>
              <a:t> the dataset it with real and relevant </a:t>
            </a:r>
            <a:r>
              <a:rPr lang="sv" sz="2000">
                <a:solidFill>
                  <a:schemeClr val="dk1"/>
                </a:solidFill>
                <a:latin typeface="Open Sans"/>
                <a:ea typeface="Open Sans"/>
                <a:cs typeface="Open Sans"/>
                <a:sym typeface="Open Sans"/>
              </a:rPr>
              <a:t>data</a:t>
            </a:r>
            <a:r>
              <a:rPr lang="sv" sz="2000">
                <a:solidFill>
                  <a:schemeClr val="dk1"/>
                </a:solidFill>
                <a:latin typeface="Open Sans"/>
                <a:ea typeface="Open Sans"/>
                <a:cs typeface="Open Sans"/>
                <a:sym typeface="Open Sans"/>
              </a:rPr>
              <a:t>.</a:t>
            </a:r>
            <a:endParaRPr sz="1600">
              <a:solidFill>
                <a:schemeClr val="dk1"/>
              </a:solidFill>
              <a:latin typeface="Open Sans"/>
              <a:ea typeface="Open Sans"/>
              <a:cs typeface="Open Sans"/>
              <a:sym typeface="Open Sans"/>
            </a:endParaRPr>
          </a:p>
        </p:txBody>
      </p:sp>
      <p:sp>
        <p:nvSpPr>
          <p:cNvPr id="308" name="Google Shape;308;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Development methods : API framework</a:t>
            </a:r>
            <a:endParaRPr/>
          </a:p>
        </p:txBody>
      </p:sp>
      <p:pic>
        <p:nvPicPr>
          <p:cNvPr id="314" name="Google Shape;314;p39"/>
          <p:cNvPicPr preferRelativeResize="0"/>
          <p:nvPr/>
        </p:nvPicPr>
        <p:blipFill>
          <a:blip r:embed="rId3">
            <a:alphaModFix/>
          </a:blip>
          <a:stretch>
            <a:fillRect/>
          </a:stretch>
        </p:blipFill>
        <p:spPr>
          <a:xfrm>
            <a:off x="311700" y="1448300"/>
            <a:ext cx="1261175" cy="1261175"/>
          </a:xfrm>
          <a:prstGeom prst="rect">
            <a:avLst/>
          </a:prstGeom>
          <a:noFill/>
          <a:ln>
            <a:noFill/>
          </a:ln>
        </p:spPr>
      </p:pic>
      <p:pic>
        <p:nvPicPr>
          <p:cNvPr id="315" name="Google Shape;315;p39"/>
          <p:cNvPicPr preferRelativeResize="0"/>
          <p:nvPr/>
        </p:nvPicPr>
        <p:blipFill>
          <a:blip r:embed="rId4">
            <a:alphaModFix/>
          </a:blip>
          <a:stretch>
            <a:fillRect/>
          </a:stretch>
        </p:blipFill>
        <p:spPr>
          <a:xfrm>
            <a:off x="2007350" y="3155200"/>
            <a:ext cx="1261175" cy="1261175"/>
          </a:xfrm>
          <a:prstGeom prst="rect">
            <a:avLst/>
          </a:prstGeom>
          <a:noFill/>
          <a:ln>
            <a:noFill/>
          </a:ln>
        </p:spPr>
      </p:pic>
      <p:pic>
        <p:nvPicPr>
          <p:cNvPr id="316" name="Google Shape;316;p39"/>
          <p:cNvPicPr preferRelativeResize="0"/>
          <p:nvPr/>
        </p:nvPicPr>
        <p:blipFill>
          <a:blip r:embed="rId5">
            <a:alphaModFix/>
          </a:blip>
          <a:stretch>
            <a:fillRect/>
          </a:stretch>
        </p:blipFill>
        <p:spPr>
          <a:xfrm>
            <a:off x="3464650" y="1507425"/>
            <a:ext cx="1261175" cy="1261175"/>
          </a:xfrm>
          <a:prstGeom prst="rect">
            <a:avLst/>
          </a:prstGeom>
          <a:noFill/>
          <a:ln>
            <a:noFill/>
          </a:ln>
        </p:spPr>
      </p:pic>
      <p:cxnSp>
        <p:nvCxnSpPr>
          <p:cNvPr id="317" name="Google Shape;317;p39"/>
          <p:cNvCxnSpPr>
            <a:stCxn id="314" idx="2"/>
            <a:endCxn id="315" idx="1"/>
          </p:cNvCxnSpPr>
          <p:nvPr/>
        </p:nvCxnSpPr>
        <p:spPr>
          <a:xfrm flipH="1" rot="-5400000">
            <a:off x="936588" y="2715175"/>
            <a:ext cx="1076400" cy="1065000"/>
          </a:xfrm>
          <a:prstGeom prst="curvedConnector2">
            <a:avLst/>
          </a:prstGeom>
          <a:noFill/>
          <a:ln cap="flat" cmpd="sng" w="38100">
            <a:solidFill>
              <a:srgbClr val="4AACC7"/>
            </a:solidFill>
            <a:prstDash val="solid"/>
            <a:round/>
            <a:headEnd len="med" w="med" type="none"/>
            <a:tailEnd len="med" w="med" type="triangle"/>
          </a:ln>
        </p:spPr>
      </p:cxnSp>
      <p:cxnSp>
        <p:nvCxnSpPr>
          <p:cNvPr id="318" name="Google Shape;318;p39"/>
          <p:cNvCxnSpPr>
            <a:stCxn id="315" idx="3"/>
            <a:endCxn id="316" idx="2"/>
          </p:cNvCxnSpPr>
          <p:nvPr/>
        </p:nvCxnSpPr>
        <p:spPr>
          <a:xfrm flipH="1" rot="10800000">
            <a:off x="3268525" y="2768488"/>
            <a:ext cx="826800" cy="1017300"/>
          </a:xfrm>
          <a:prstGeom prst="curvedConnector2">
            <a:avLst/>
          </a:prstGeom>
          <a:noFill/>
          <a:ln cap="flat" cmpd="sng" w="38100">
            <a:solidFill>
              <a:srgbClr val="4AACC7"/>
            </a:solidFill>
            <a:prstDash val="solid"/>
            <a:round/>
            <a:headEnd len="med" w="med" type="triangle"/>
            <a:tailEnd len="med" w="med" type="triangle"/>
          </a:ln>
        </p:spPr>
      </p:cxnSp>
      <p:cxnSp>
        <p:nvCxnSpPr>
          <p:cNvPr id="319" name="Google Shape;319;p39"/>
          <p:cNvCxnSpPr>
            <a:stCxn id="314" idx="3"/>
            <a:endCxn id="315" idx="0"/>
          </p:cNvCxnSpPr>
          <p:nvPr/>
        </p:nvCxnSpPr>
        <p:spPr>
          <a:xfrm>
            <a:off x="1572875" y="2078888"/>
            <a:ext cx="1065000" cy="1076400"/>
          </a:xfrm>
          <a:prstGeom prst="curvedConnector2">
            <a:avLst/>
          </a:prstGeom>
          <a:noFill/>
          <a:ln cap="flat" cmpd="sng" w="38100">
            <a:solidFill>
              <a:srgbClr val="4AACC7"/>
            </a:solidFill>
            <a:prstDash val="solid"/>
            <a:round/>
            <a:headEnd len="med" w="med" type="triangle"/>
            <a:tailEnd len="med" w="med" type="none"/>
          </a:ln>
        </p:spPr>
      </p:cxnSp>
      <p:sp>
        <p:nvSpPr>
          <p:cNvPr id="320" name="Google Shape;320;p39"/>
          <p:cNvSpPr txBox="1"/>
          <p:nvPr/>
        </p:nvSpPr>
        <p:spPr>
          <a:xfrm>
            <a:off x="193475" y="3443775"/>
            <a:ext cx="116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sv"/>
              <a:t>REQUEST</a:t>
            </a:r>
            <a:endParaRPr b="1"/>
          </a:p>
        </p:txBody>
      </p:sp>
      <p:sp>
        <p:nvSpPr>
          <p:cNvPr id="321" name="Google Shape;321;p39"/>
          <p:cNvSpPr txBox="1"/>
          <p:nvPr/>
        </p:nvSpPr>
        <p:spPr>
          <a:xfrm>
            <a:off x="1572863" y="1663500"/>
            <a:ext cx="126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sv"/>
              <a:t>RESPONSE</a:t>
            </a:r>
            <a:endParaRPr b="1"/>
          </a:p>
        </p:txBody>
      </p:sp>
      <p:sp>
        <p:nvSpPr>
          <p:cNvPr id="322" name="Google Shape;322;p39"/>
          <p:cNvSpPr txBox="1"/>
          <p:nvPr/>
        </p:nvSpPr>
        <p:spPr>
          <a:xfrm>
            <a:off x="3702983" y="3443775"/>
            <a:ext cx="78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sv"/>
              <a:t>FETCH</a:t>
            </a:r>
            <a:endParaRPr b="1"/>
          </a:p>
        </p:txBody>
      </p:sp>
      <p:pic>
        <p:nvPicPr>
          <p:cNvPr id="323" name="Google Shape;323;p39"/>
          <p:cNvPicPr preferRelativeResize="0"/>
          <p:nvPr/>
        </p:nvPicPr>
        <p:blipFill>
          <a:blip r:embed="rId6">
            <a:alphaModFix/>
          </a:blip>
          <a:stretch>
            <a:fillRect/>
          </a:stretch>
        </p:blipFill>
        <p:spPr>
          <a:xfrm>
            <a:off x="5037500" y="1835538"/>
            <a:ext cx="4106500" cy="2050352"/>
          </a:xfrm>
          <a:prstGeom prst="rect">
            <a:avLst/>
          </a:prstGeom>
          <a:noFill/>
          <a:ln>
            <a:noFill/>
          </a:ln>
        </p:spPr>
      </p:pic>
      <p:sp>
        <p:nvSpPr>
          <p:cNvPr id="324" name="Google Shape;324;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Development methods : hosting solution</a:t>
            </a:r>
            <a:endParaRPr/>
          </a:p>
        </p:txBody>
      </p:sp>
      <p:pic>
        <p:nvPicPr>
          <p:cNvPr id="330" name="Google Shape;330;p40"/>
          <p:cNvPicPr preferRelativeResize="0"/>
          <p:nvPr/>
        </p:nvPicPr>
        <p:blipFill>
          <a:blip r:embed="rId3">
            <a:alphaModFix/>
          </a:blip>
          <a:stretch>
            <a:fillRect/>
          </a:stretch>
        </p:blipFill>
        <p:spPr>
          <a:xfrm>
            <a:off x="152401" y="1340200"/>
            <a:ext cx="2163222" cy="1216824"/>
          </a:xfrm>
          <a:prstGeom prst="rect">
            <a:avLst/>
          </a:prstGeom>
          <a:noFill/>
          <a:ln>
            <a:noFill/>
          </a:ln>
        </p:spPr>
      </p:pic>
      <p:pic>
        <p:nvPicPr>
          <p:cNvPr id="331" name="Google Shape;331;p40"/>
          <p:cNvPicPr preferRelativeResize="0"/>
          <p:nvPr/>
        </p:nvPicPr>
        <p:blipFill>
          <a:blip r:embed="rId4">
            <a:alphaModFix/>
          </a:blip>
          <a:stretch>
            <a:fillRect/>
          </a:stretch>
        </p:blipFill>
        <p:spPr>
          <a:xfrm>
            <a:off x="625600" y="2470438"/>
            <a:ext cx="1216825" cy="1216825"/>
          </a:xfrm>
          <a:prstGeom prst="rect">
            <a:avLst/>
          </a:prstGeom>
          <a:noFill/>
          <a:ln>
            <a:noFill/>
          </a:ln>
        </p:spPr>
      </p:pic>
      <p:pic>
        <p:nvPicPr>
          <p:cNvPr id="332" name="Google Shape;332;p40"/>
          <p:cNvPicPr preferRelativeResize="0"/>
          <p:nvPr/>
        </p:nvPicPr>
        <p:blipFill>
          <a:blip r:embed="rId5">
            <a:alphaModFix/>
          </a:blip>
          <a:stretch>
            <a:fillRect/>
          </a:stretch>
        </p:blipFill>
        <p:spPr>
          <a:xfrm>
            <a:off x="731663" y="3802400"/>
            <a:ext cx="1004700" cy="1015099"/>
          </a:xfrm>
          <a:prstGeom prst="rect">
            <a:avLst/>
          </a:prstGeom>
          <a:noFill/>
          <a:ln>
            <a:noFill/>
          </a:ln>
        </p:spPr>
      </p:pic>
      <p:sp>
        <p:nvSpPr>
          <p:cNvPr id="333" name="Google Shape;333;p40"/>
          <p:cNvSpPr/>
          <p:nvPr/>
        </p:nvSpPr>
        <p:spPr>
          <a:xfrm>
            <a:off x="2281975" y="1340200"/>
            <a:ext cx="307800" cy="3477300"/>
          </a:xfrm>
          <a:prstGeom prst="rightBrace">
            <a:avLst>
              <a:gd fmla="val 50000" name="adj1"/>
              <a:gd fmla="val 50000" name="adj2"/>
            </a:avLst>
          </a:prstGeom>
          <a:no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0"/>
          <p:cNvSpPr txBox="1"/>
          <p:nvPr/>
        </p:nvSpPr>
        <p:spPr>
          <a:xfrm>
            <a:off x="2915850" y="1340200"/>
            <a:ext cx="577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35" name="Google Shape;335;p40"/>
          <p:cNvSpPr txBox="1"/>
          <p:nvPr/>
        </p:nvSpPr>
        <p:spPr>
          <a:xfrm>
            <a:off x="2701500" y="2075800"/>
            <a:ext cx="6206100" cy="200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sv" sz="2200">
                <a:latin typeface="Open Sans"/>
                <a:ea typeface="Open Sans"/>
                <a:cs typeface="Open Sans"/>
                <a:sym typeface="Open Sans"/>
              </a:rPr>
              <a:t>We used Google Cloud for :</a:t>
            </a:r>
            <a:endParaRPr sz="2200">
              <a:latin typeface="Open Sans"/>
              <a:ea typeface="Open Sans"/>
              <a:cs typeface="Open Sans"/>
              <a:sym typeface="Open Sans"/>
            </a:endParaRPr>
          </a:p>
          <a:p>
            <a:pPr indent="-368300" lvl="0" marL="457200" rtl="0" algn="l">
              <a:lnSpc>
                <a:spcPct val="150000"/>
              </a:lnSpc>
              <a:spcBef>
                <a:spcPts val="1000"/>
              </a:spcBef>
              <a:spcAft>
                <a:spcPts val="0"/>
              </a:spcAft>
              <a:buSzPts val="2200"/>
              <a:buFont typeface="Open Sans"/>
              <a:buChar char="●"/>
            </a:pPr>
            <a:r>
              <a:rPr lang="sv" sz="2200">
                <a:latin typeface="Open Sans"/>
                <a:ea typeface="Open Sans"/>
                <a:cs typeface="Open Sans"/>
                <a:sym typeface="Open Sans"/>
              </a:rPr>
              <a:t>Its ease of use</a:t>
            </a:r>
            <a:endParaRPr sz="2200">
              <a:latin typeface="Open Sans"/>
              <a:ea typeface="Open Sans"/>
              <a:cs typeface="Open Sans"/>
              <a:sym typeface="Open Sans"/>
            </a:endParaRPr>
          </a:p>
          <a:p>
            <a:pPr indent="-368300" lvl="0" marL="457200" rtl="0" algn="l">
              <a:lnSpc>
                <a:spcPct val="150000"/>
              </a:lnSpc>
              <a:spcBef>
                <a:spcPts val="0"/>
              </a:spcBef>
              <a:spcAft>
                <a:spcPts val="0"/>
              </a:spcAft>
              <a:buSzPts val="2200"/>
              <a:buFont typeface="Open Sans"/>
              <a:buChar char="●"/>
            </a:pPr>
            <a:r>
              <a:rPr lang="sv" sz="2200">
                <a:latin typeface="Open Sans"/>
                <a:ea typeface="Open Sans"/>
                <a:cs typeface="Open Sans"/>
                <a:sym typeface="Open Sans"/>
              </a:rPr>
              <a:t>Its performance</a:t>
            </a:r>
            <a:endParaRPr sz="2200">
              <a:latin typeface="Open Sans"/>
              <a:ea typeface="Open Sans"/>
              <a:cs typeface="Open Sans"/>
              <a:sym typeface="Open Sans"/>
            </a:endParaRPr>
          </a:p>
          <a:p>
            <a:pPr indent="-368300" lvl="0" marL="457200" rtl="0" algn="l">
              <a:lnSpc>
                <a:spcPct val="150000"/>
              </a:lnSpc>
              <a:spcBef>
                <a:spcPts val="0"/>
              </a:spcBef>
              <a:spcAft>
                <a:spcPts val="0"/>
              </a:spcAft>
              <a:buSzPts val="2200"/>
              <a:buFont typeface="Open Sans"/>
              <a:buChar char="●"/>
            </a:pPr>
            <a:r>
              <a:rPr lang="sv" sz="2200">
                <a:latin typeface="Open Sans"/>
                <a:ea typeface="Open Sans"/>
                <a:cs typeface="Open Sans"/>
                <a:sym typeface="Open Sans"/>
              </a:rPr>
              <a:t>The free tier that allowed us to try for free</a:t>
            </a:r>
            <a:endParaRPr sz="2200">
              <a:latin typeface="Open Sans"/>
              <a:ea typeface="Open Sans"/>
              <a:cs typeface="Open Sans"/>
              <a:sym typeface="Open Sans"/>
            </a:endParaRPr>
          </a:p>
        </p:txBody>
      </p:sp>
      <p:sp>
        <p:nvSpPr>
          <p:cNvPr id="336" name="Google Shape;336;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Development methods : hosting solution</a:t>
            </a:r>
            <a:endParaRPr/>
          </a:p>
        </p:txBody>
      </p:sp>
      <p:pic>
        <p:nvPicPr>
          <p:cNvPr id="342" name="Google Shape;342;p41"/>
          <p:cNvPicPr preferRelativeResize="0"/>
          <p:nvPr/>
        </p:nvPicPr>
        <p:blipFill>
          <a:blip r:embed="rId3">
            <a:alphaModFix/>
          </a:blip>
          <a:stretch>
            <a:fillRect/>
          </a:stretch>
        </p:blipFill>
        <p:spPr>
          <a:xfrm>
            <a:off x="152400" y="1058225"/>
            <a:ext cx="8868750" cy="3773326"/>
          </a:xfrm>
          <a:prstGeom prst="rect">
            <a:avLst/>
          </a:prstGeom>
          <a:noFill/>
          <a:ln>
            <a:noFill/>
          </a:ln>
        </p:spPr>
      </p:pic>
      <p:sp>
        <p:nvSpPr>
          <p:cNvPr id="343" name="Google Shape;343;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Problem </a:t>
            </a:r>
            <a:r>
              <a:rPr lang="sv"/>
              <a:t>definition</a:t>
            </a:r>
            <a:r>
              <a:rPr lang="sv"/>
              <a:t> </a:t>
            </a:r>
            <a:endParaRPr/>
          </a:p>
        </p:txBody>
      </p:sp>
      <p:sp>
        <p:nvSpPr>
          <p:cNvPr id="88" name="Google Shape;88;p15"/>
          <p:cNvSpPr/>
          <p:nvPr/>
        </p:nvSpPr>
        <p:spPr>
          <a:xfrm>
            <a:off x="1719250" y="1453775"/>
            <a:ext cx="1122600" cy="1193400"/>
          </a:xfrm>
          <a:prstGeom prst="bentArrow">
            <a:avLst>
              <a:gd fmla="val 25000" name="adj1"/>
              <a:gd fmla="val 25000" name="adj2"/>
              <a:gd fmla="val 25000" name="adj3"/>
              <a:gd fmla="val 43750" name="adj4"/>
            </a:avLst>
          </a:prstGeom>
          <a:gradFill>
            <a:gsLst>
              <a:gs pos="0">
                <a:srgbClr val="AFDEDA"/>
              </a:gs>
              <a:gs pos="100000">
                <a:srgbClr val="5AB1A8"/>
              </a:gs>
            </a:gsLst>
            <a:lin ang="540001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rot="5400000">
            <a:off x="6462600" y="1453775"/>
            <a:ext cx="1122600" cy="1193400"/>
          </a:xfrm>
          <a:prstGeom prst="bentArrow">
            <a:avLst>
              <a:gd fmla="val 25000" name="adj1"/>
              <a:gd fmla="val 25000" name="adj2"/>
              <a:gd fmla="val 25000" name="adj3"/>
              <a:gd fmla="val 43750" name="adj4"/>
            </a:avLst>
          </a:prstGeom>
          <a:gradFill>
            <a:gsLst>
              <a:gs pos="0">
                <a:srgbClr val="AFDEDA"/>
              </a:gs>
              <a:gs pos="100000">
                <a:srgbClr val="5AB1A8"/>
              </a:gs>
            </a:gsLst>
            <a:lin ang="540001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pic>
        <p:nvPicPr>
          <p:cNvPr id="91" name="Google Shape;91;p15"/>
          <p:cNvPicPr preferRelativeResize="0"/>
          <p:nvPr/>
        </p:nvPicPr>
        <p:blipFill>
          <a:blip r:embed="rId3">
            <a:alphaModFix/>
          </a:blip>
          <a:stretch>
            <a:fillRect/>
          </a:stretch>
        </p:blipFill>
        <p:spPr>
          <a:xfrm>
            <a:off x="511174" y="3042725"/>
            <a:ext cx="1887500" cy="1887500"/>
          </a:xfrm>
          <a:prstGeom prst="rect">
            <a:avLst/>
          </a:prstGeom>
          <a:noFill/>
          <a:ln>
            <a:noFill/>
          </a:ln>
        </p:spPr>
      </p:pic>
      <p:pic>
        <p:nvPicPr>
          <p:cNvPr id="92" name="Google Shape;92;p15"/>
          <p:cNvPicPr preferRelativeResize="0"/>
          <p:nvPr/>
        </p:nvPicPr>
        <p:blipFill>
          <a:blip r:embed="rId4">
            <a:alphaModFix/>
          </a:blip>
          <a:stretch>
            <a:fillRect/>
          </a:stretch>
        </p:blipFill>
        <p:spPr>
          <a:xfrm rot="1000869">
            <a:off x="1871162" y="2747475"/>
            <a:ext cx="818800" cy="818800"/>
          </a:xfrm>
          <a:prstGeom prst="rect">
            <a:avLst/>
          </a:prstGeom>
          <a:noFill/>
          <a:ln>
            <a:noFill/>
          </a:ln>
        </p:spPr>
      </p:pic>
      <p:pic>
        <p:nvPicPr>
          <p:cNvPr id="93" name="Google Shape;93;p15"/>
          <p:cNvPicPr preferRelativeResize="0"/>
          <p:nvPr/>
        </p:nvPicPr>
        <p:blipFill>
          <a:blip r:embed="rId5">
            <a:alphaModFix/>
          </a:blip>
          <a:stretch>
            <a:fillRect/>
          </a:stretch>
        </p:blipFill>
        <p:spPr>
          <a:xfrm>
            <a:off x="2978237" y="-313204"/>
            <a:ext cx="3312563" cy="3461354"/>
          </a:xfrm>
          <a:prstGeom prst="rect">
            <a:avLst/>
          </a:prstGeom>
          <a:noFill/>
          <a:ln>
            <a:noFill/>
          </a:ln>
        </p:spPr>
      </p:pic>
      <p:pic>
        <p:nvPicPr>
          <p:cNvPr id="94" name="Google Shape;94;p15"/>
          <p:cNvPicPr preferRelativeResize="0"/>
          <p:nvPr/>
        </p:nvPicPr>
        <p:blipFill>
          <a:blip r:embed="rId6">
            <a:alphaModFix/>
          </a:blip>
          <a:stretch>
            <a:fillRect/>
          </a:stretch>
        </p:blipFill>
        <p:spPr>
          <a:xfrm>
            <a:off x="6427200" y="3148150"/>
            <a:ext cx="1887500" cy="18875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2"/>
          <p:cNvSpPr txBox="1"/>
          <p:nvPr>
            <p:ph type="title"/>
          </p:nvPr>
        </p:nvSpPr>
        <p:spPr>
          <a:xfrm>
            <a:off x="382750" y="459250"/>
            <a:ext cx="8520600" cy="572700"/>
          </a:xfrm>
          <a:prstGeom prst="rect">
            <a:avLst/>
          </a:prstGeom>
        </p:spPr>
        <p:txBody>
          <a:bodyPr anchorCtr="0" anchor="t" bIns="91425" lIns="91425" spcFirstLastPara="1" rIns="91425" wrap="square" tIns="91425">
            <a:normAutofit/>
          </a:bodyPr>
          <a:lstStyle/>
          <a:p>
            <a:pPr indent="0" lvl="0" marL="0" rtl="0" algn="just">
              <a:lnSpc>
                <a:spcPct val="90000"/>
              </a:lnSpc>
              <a:spcBef>
                <a:spcPts val="500"/>
              </a:spcBef>
              <a:spcAft>
                <a:spcPts val="0"/>
              </a:spcAft>
              <a:buNone/>
            </a:pPr>
            <a:r>
              <a:rPr lang="sv" sz="2500"/>
              <a:t>Time </a:t>
            </a:r>
            <a:r>
              <a:rPr lang="sv" sz="2500"/>
              <a:t>schedule </a:t>
            </a:r>
            <a:endParaRPr sz="2500"/>
          </a:p>
        </p:txBody>
      </p:sp>
      <p:pic>
        <p:nvPicPr>
          <p:cNvPr id="349" name="Google Shape;349;p42"/>
          <p:cNvPicPr preferRelativeResize="0"/>
          <p:nvPr/>
        </p:nvPicPr>
        <p:blipFill rotWithShape="1">
          <a:blip r:embed="rId3">
            <a:alphaModFix/>
          </a:blip>
          <a:srcRect b="69356" l="0" r="0" t="0"/>
          <a:stretch/>
        </p:blipFill>
        <p:spPr>
          <a:xfrm>
            <a:off x="785337" y="983800"/>
            <a:ext cx="7573326" cy="1333300"/>
          </a:xfrm>
          <a:prstGeom prst="rect">
            <a:avLst/>
          </a:prstGeom>
          <a:noFill/>
          <a:ln>
            <a:noFill/>
          </a:ln>
        </p:spPr>
      </p:pic>
      <p:sp>
        <p:nvSpPr>
          <p:cNvPr id="350" name="Google Shape;350;p42"/>
          <p:cNvSpPr/>
          <p:nvPr/>
        </p:nvSpPr>
        <p:spPr>
          <a:xfrm rot="10800000">
            <a:off x="2139600" y="1620825"/>
            <a:ext cx="605100" cy="540300"/>
          </a:xfrm>
          <a:prstGeom prst="bentArrow">
            <a:avLst>
              <a:gd fmla="val 25000" name="adj1"/>
              <a:gd fmla="val 25000" name="adj2"/>
              <a:gd fmla="val 25000" name="adj3"/>
              <a:gd fmla="val 43750" name="adj4"/>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2"/>
          <p:cNvSpPr/>
          <p:nvPr/>
        </p:nvSpPr>
        <p:spPr>
          <a:xfrm>
            <a:off x="291750" y="1620800"/>
            <a:ext cx="1772100" cy="821100"/>
          </a:xfrm>
          <a:prstGeom prst="roundRect">
            <a:avLst>
              <a:gd fmla="val 16667" name="adj"/>
            </a:avLst>
          </a:prstGeom>
          <a:solidFill>
            <a:srgbClr val="9BBB5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sv">
                <a:solidFill>
                  <a:schemeClr val="lt1"/>
                </a:solidFill>
              </a:rPr>
              <a:t>Project Plan </a:t>
            </a:r>
            <a:endParaRPr b="1">
              <a:solidFill>
                <a:schemeClr val="lt1"/>
              </a:solidFill>
            </a:endParaRPr>
          </a:p>
          <a:p>
            <a:pPr indent="0" lvl="0" marL="0" rtl="0" algn="l">
              <a:spcBef>
                <a:spcPts val="0"/>
              </a:spcBef>
              <a:spcAft>
                <a:spcPts val="0"/>
              </a:spcAft>
              <a:buNone/>
            </a:pPr>
            <a:r>
              <a:rPr b="1" lang="sv">
                <a:solidFill>
                  <a:schemeClr val="lt1"/>
                </a:solidFill>
              </a:rPr>
              <a:t>Mockups</a:t>
            </a:r>
            <a:endParaRPr b="1">
              <a:solidFill>
                <a:schemeClr val="lt1"/>
              </a:solidFill>
            </a:endParaRPr>
          </a:p>
          <a:p>
            <a:pPr indent="0" lvl="0" marL="0" rtl="0" algn="l">
              <a:spcBef>
                <a:spcPts val="0"/>
              </a:spcBef>
              <a:spcAft>
                <a:spcPts val="0"/>
              </a:spcAft>
              <a:buNone/>
            </a:pPr>
            <a:r>
              <a:rPr b="1" lang="sv">
                <a:solidFill>
                  <a:schemeClr val="lt1"/>
                </a:solidFill>
              </a:rPr>
              <a:t>Requirements</a:t>
            </a:r>
            <a:endParaRPr b="1">
              <a:solidFill>
                <a:schemeClr val="lt1"/>
              </a:solidFill>
            </a:endParaRPr>
          </a:p>
        </p:txBody>
      </p:sp>
      <p:sp>
        <p:nvSpPr>
          <p:cNvPr id="352" name="Google Shape;352;p42"/>
          <p:cNvSpPr/>
          <p:nvPr/>
        </p:nvSpPr>
        <p:spPr>
          <a:xfrm>
            <a:off x="1101600" y="2626163"/>
            <a:ext cx="2280000" cy="913200"/>
          </a:xfrm>
          <a:prstGeom prst="roundRect">
            <a:avLst>
              <a:gd fmla="val 16667" name="adj"/>
            </a:avLst>
          </a:prstGeom>
          <a:solidFill>
            <a:srgbClr val="F7974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sv">
                <a:solidFill>
                  <a:schemeClr val="lt1"/>
                </a:solidFill>
              </a:rPr>
              <a:t>Front end (headless)</a:t>
            </a:r>
            <a:endParaRPr b="1">
              <a:solidFill>
                <a:schemeClr val="lt1"/>
              </a:solidFill>
            </a:endParaRPr>
          </a:p>
          <a:p>
            <a:pPr indent="0" lvl="0" marL="0" rtl="0" algn="l">
              <a:spcBef>
                <a:spcPts val="0"/>
              </a:spcBef>
              <a:spcAft>
                <a:spcPts val="0"/>
              </a:spcAft>
              <a:buNone/>
            </a:pPr>
            <a:r>
              <a:rPr b="1" lang="sv">
                <a:solidFill>
                  <a:schemeClr val="lt1"/>
                </a:solidFill>
              </a:rPr>
              <a:t>First draft of AI</a:t>
            </a:r>
            <a:endParaRPr b="1">
              <a:solidFill>
                <a:schemeClr val="lt1"/>
              </a:solidFill>
            </a:endParaRPr>
          </a:p>
          <a:p>
            <a:pPr indent="0" lvl="0" marL="0" rtl="0" algn="l">
              <a:spcBef>
                <a:spcPts val="0"/>
              </a:spcBef>
              <a:spcAft>
                <a:spcPts val="0"/>
              </a:spcAft>
              <a:buNone/>
            </a:pPr>
            <a:r>
              <a:rPr b="1" lang="sv">
                <a:solidFill>
                  <a:schemeClr val="lt1"/>
                </a:solidFill>
              </a:rPr>
              <a:t>Questions for the form</a:t>
            </a:r>
            <a:endParaRPr b="1">
              <a:solidFill>
                <a:schemeClr val="lt1"/>
              </a:solidFill>
            </a:endParaRPr>
          </a:p>
          <a:p>
            <a:pPr indent="0" lvl="0" marL="0" rtl="0" algn="l">
              <a:spcBef>
                <a:spcPts val="0"/>
              </a:spcBef>
              <a:spcAft>
                <a:spcPts val="0"/>
              </a:spcAft>
              <a:buNone/>
            </a:pPr>
            <a:r>
              <a:rPr b="1" lang="sv">
                <a:solidFill>
                  <a:schemeClr val="lt1"/>
                </a:solidFill>
              </a:rPr>
              <a:t>Backend and database</a:t>
            </a:r>
            <a:endParaRPr b="1">
              <a:solidFill>
                <a:schemeClr val="lt1"/>
              </a:solidFill>
            </a:endParaRPr>
          </a:p>
        </p:txBody>
      </p:sp>
      <p:sp>
        <p:nvSpPr>
          <p:cNvPr id="353" name="Google Shape;353;p42"/>
          <p:cNvSpPr/>
          <p:nvPr/>
        </p:nvSpPr>
        <p:spPr>
          <a:xfrm>
            <a:off x="2292000" y="3723625"/>
            <a:ext cx="2280000" cy="821100"/>
          </a:xfrm>
          <a:prstGeom prst="roundRect">
            <a:avLst>
              <a:gd fmla="val 16667" name="adj"/>
            </a:avLst>
          </a:prstGeom>
          <a:solidFill>
            <a:srgbClr val="4AACC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sv">
                <a:solidFill>
                  <a:schemeClr val="lt1"/>
                </a:solidFill>
              </a:rPr>
              <a:t>Advanced AI </a:t>
            </a:r>
            <a:endParaRPr b="1">
              <a:solidFill>
                <a:schemeClr val="lt1"/>
              </a:solidFill>
            </a:endParaRPr>
          </a:p>
          <a:p>
            <a:pPr indent="0" lvl="0" marL="0" rtl="0" algn="l">
              <a:spcBef>
                <a:spcPts val="0"/>
              </a:spcBef>
              <a:spcAft>
                <a:spcPts val="0"/>
              </a:spcAft>
              <a:buNone/>
            </a:pPr>
            <a:r>
              <a:rPr b="1" lang="sv">
                <a:solidFill>
                  <a:schemeClr val="lt1"/>
                </a:solidFill>
              </a:rPr>
              <a:t>Cloud hosting</a:t>
            </a:r>
            <a:endParaRPr b="1">
              <a:solidFill>
                <a:schemeClr val="lt1"/>
              </a:solidFill>
            </a:endParaRPr>
          </a:p>
          <a:p>
            <a:pPr indent="0" lvl="0" marL="0" rtl="0" algn="l">
              <a:spcBef>
                <a:spcPts val="0"/>
              </a:spcBef>
              <a:spcAft>
                <a:spcPts val="0"/>
              </a:spcAft>
              <a:buNone/>
            </a:pPr>
            <a:r>
              <a:rPr b="1" lang="sv">
                <a:solidFill>
                  <a:schemeClr val="lt1"/>
                </a:solidFill>
              </a:rPr>
              <a:t>API communication</a:t>
            </a:r>
            <a:endParaRPr b="1">
              <a:solidFill>
                <a:schemeClr val="lt1"/>
              </a:solidFill>
            </a:endParaRPr>
          </a:p>
        </p:txBody>
      </p:sp>
      <p:sp>
        <p:nvSpPr>
          <p:cNvPr id="354" name="Google Shape;354;p42"/>
          <p:cNvSpPr/>
          <p:nvPr/>
        </p:nvSpPr>
        <p:spPr>
          <a:xfrm>
            <a:off x="5653625" y="3799250"/>
            <a:ext cx="2280000" cy="913200"/>
          </a:xfrm>
          <a:prstGeom prst="roundRect">
            <a:avLst>
              <a:gd fmla="val 16667" name="adj"/>
            </a:avLst>
          </a:prstGeom>
          <a:solidFill>
            <a:srgbClr val="8165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sv">
                <a:solidFill>
                  <a:schemeClr val="lt1"/>
                </a:solidFill>
              </a:rPr>
              <a:t>Integration of all the parts together</a:t>
            </a:r>
            <a:endParaRPr b="1">
              <a:solidFill>
                <a:schemeClr val="lt1"/>
              </a:solidFill>
            </a:endParaRPr>
          </a:p>
          <a:p>
            <a:pPr indent="0" lvl="0" marL="0" rtl="0" algn="l">
              <a:spcBef>
                <a:spcPts val="0"/>
              </a:spcBef>
              <a:spcAft>
                <a:spcPts val="0"/>
              </a:spcAft>
              <a:buNone/>
            </a:pPr>
            <a:r>
              <a:rPr b="1" lang="sv">
                <a:solidFill>
                  <a:schemeClr val="lt1"/>
                </a:solidFill>
              </a:rPr>
              <a:t>finishing touches</a:t>
            </a:r>
            <a:endParaRPr b="1">
              <a:solidFill>
                <a:schemeClr val="lt1"/>
              </a:solidFill>
            </a:endParaRPr>
          </a:p>
          <a:p>
            <a:pPr indent="0" lvl="0" marL="0" rtl="0" algn="l">
              <a:spcBef>
                <a:spcPts val="0"/>
              </a:spcBef>
              <a:spcAft>
                <a:spcPts val="0"/>
              </a:spcAft>
              <a:buNone/>
            </a:pPr>
            <a:r>
              <a:rPr b="1" lang="sv">
                <a:solidFill>
                  <a:schemeClr val="lt1"/>
                </a:solidFill>
              </a:rPr>
              <a:t>User tests</a:t>
            </a:r>
            <a:endParaRPr b="1">
              <a:solidFill>
                <a:schemeClr val="lt1"/>
              </a:solidFill>
            </a:endParaRPr>
          </a:p>
        </p:txBody>
      </p:sp>
      <p:sp>
        <p:nvSpPr>
          <p:cNvPr id="355" name="Google Shape;355;p42"/>
          <p:cNvSpPr/>
          <p:nvPr/>
        </p:nvSpPr>
        <p:spPr>
          <a:xfrm rot="10800000">
            <a:off x="3457800" y="1776775"/>
            <a:ext cx="551100" cy="1410900"/>
          </a:xfrm>
          <a:prstGeom prst="bentArrow">
            <a:avLst>
              <a:gd fmla="val 25000" name="adj1"/>
              <a:gd fmla="val 25000" name="adj2"/>
              <a:gd fmla="val 25000" name="adj3"/>
              <a:gd fmla="val 43750" name="adj4"/>
            </a:avLst>
          </a:prstGeom>
          <a:solidFill>
            <a:srgbClr val="E6913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2"/>
          <p:cNvSpPr/>
          <p:nvPr/>
        </p:nvSpPr>
        <p:spPr>
          <a:xfrm rot="10800000">
            <a:off x="4646400" y="1983150"/>
            <a:ext cx="626700" cy="2317500"/>
          </a:xfrm>
          <a:prstGeom prst="bentArrow">
            <a:avLst>
              <a:gd fmla="val 25000" name="adj1"/>
              <a:gd fmla="val 25000" name="adj2"/>
              <a:gd fmla="val 25000" name="adj3"/>
              <a:gd fmla="val 43750" name="adj4"/>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2"/>
          <p:cNvSpPr/>
          <p:nvPr/>
        </p:nvSpPr>
        <p:spPr>
          <a:xfrm>
            <a:off x="6299700" y="2182825"/>
            <a:ext cx="324300" cy="1540800"/>
          </a:xfrm>
          <a:prstGeom prst="downArrow">
            <a:avLst>
              <a:gd fmla="val 50000" name="adj1"/>
              <a:gd fmla="val 50000" name="adj2"/>
            </a:avLst>
          </a:prstGeom>
          <a:solidFill>
            <a:srgbClr val="674EA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62" name="Shape 362"/>
        <p:cNvGrpSpPr/>
        <p:nvPr/>
      </p:nvGrpSpPr>
      <p:grpSpPr>
        <a:xfrm>
          <a:off x="0" y="0"/>
          <a:ext cx="0" cy="0"/>
          <a:chOff x="0" y="0"/>
          <a:chExt cx="0" cy="0"/>
        </a:xfrm>
      </p:grpSpPr>
      <p:sp>
        <p:nvSpPr>
          <p:cNvPr id="363" name="Google Shape;363;p43"/>
          <p:cNvSpPr txBox="1"/>
          <p:nvPr>
            <p:ph type="title"/>
          </p:nvPr>
        </p:nvSpPr>
        <p:spPr>
          <a:xfrm>
            <a:off x="311700" y="1777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SWOT- analysis</a:t>
            </a:r>
            <a:endParaRPr>
              <a:highlight>
                <a:srgbClr val="F79747"/>
              </a:highlight>
            </a:endParaRPr>
          </a:p>
        </p:txBody>
      </p:sp>
      <p:sp>
        <p:nvSpPr>
          <p:cNvPr id="364" name="Google Shape;364;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pic>
        <p:nvPicPr>
          <p:cNvPr id="365" name="Google Shape;365;p43"/>
          <p:cNvPicPr preferRelativeResize="0"/>
          <p:nvPr/>
        </p:nvPicPr>
        <p:blipFill>
          <a:blip r:embed="rId3">
            <a:alphaModFix/>
          </a:blip>
          <a:stretch>
            <a:fillRect/>
          </a:stretch>
        </p:blipFill>
        <p:spPr>
          <a:xfrm>
            <a:off x="2237000" y="750400"/>
            <a:ext cx="4419101" cy="415517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4"/>
          <p:cNvSpPr txBox="1"/>
          <p:nvPr>
            <p:ph type="title"/>
          </p:nvPr>
        </p:nvSpPr>
        <p:spPr>
          <a:xfrm>
            <a:off x="443800" y="1103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User tests </a:t>
            </a:r>
            <a:endParaRPr/>
          </a:p>
        </p:txBody>
      </p:sp>
      <p:pic>
        <p:nvPicPr>
          <p:cNvPr id="371" name="Google Shape;371;p44"/>
          <p:cNvPicPr preferRelativeResize="0"/>
          <p:nvPr/>
        </p:nvPicPr>
        <p:blipFill>
          <a:blip r:embed="rId3">
            <a:alphaModFix/>
          </a:blip>
          <a:stretch>
            <a:fillRect/>
          </a:stretch>
        </p:blipFill>
        <p:spPr>
          <a:xfrm>
            <a:off x="540175" y="991325"/>
            <a:ext cx="3211750" cy="3264501"/>
          </a:xfrm>
          <a:prstGeom prst="rect">
            <a:avLst/>
          </a:prstGeom>
          <a:noFill/>
          <a:ln>
            <a:noFill/>
          </a:ln>
          <a:effectLst>
            <a:outerShdw blurRad="57150" rotWithShape="0" algn="bl" dir="6600000" dist="66675">
              <a:srgbClr val="000000">
                <a:alpha val="50000"/>
              </a:srgbClr>
            </a:outerShdw>
          </a:effectLst>
        </p:spPr>
      </p:pic>
      <p:pic>
        <p:nvPicPr>
          <p:cNvPr id="372" name="Google Shape;372;p44"/>
          <p:cNvPicPr preferRelativeResize="0"/>
          <p:nvPr/>
        </p:nvPicPr>
        <p:blipFill>
          <a:blip r:embed="rId4">
            <a:alphaModFix/>
          </a:blip>
          <a:stretch>
            <a:fillRect/>
          </a:stretch>
        </p:blipFill>
        <p:spPr>
          <a:xfrm>
            <a:off x="4135225" y="1114425"/>
            <a:ext cx="4829175" cy="2914650"/>
          </a:xfrm>
          <a:prstGeom prst="rect">
            <a:avLst/>
          </a:prstGeom>
          <a:noFill/>
          <a:ln>
            <a:noFill/>
          </a:ln>
          <a:effectLst>
            <a:outerShdw blurRad="57150" rotWithShape="0" algn="bl" dir="6780000" dist="66675">
              <a:srgbClr val="000000">
                <a:alpha val="50000"/>
              </a:srgbClr>
            </a:outerShdw>
          </a:effectLst>
        </p:spPr>
      </p:pic>
      <p:sp>
        <p:nvSpPr>
          <p:cNvPr id="373" name="Google Shape;373;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4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Current state of the project</a:t>
            </a:r>
            <a:endParaRPr/>
          </a:p>
        </p:txBody>
      </p:sp>
      <p:sp>
        <p:nvSpPr>
          <p:cNvPr id="379" name="Google Shape;379;p45"/>
          <p:cNvSpPr txBox="1"/>
          <p:nvPr>
            <p:ph idx="1" type="body"/>
          </p:nvPr>
        </p:nvSpPr>
        <p:spPr>
          <a:xfrm>
            <a:off x="311700" y="1152475"/>
            <a:ext cx="3908100" cy="3683100"/>
          </a:xfrm>
          <a:prstGeom prst="rect">
            <a:avLst/>
          </a:prstGeom>
        </p:spPr>
        <p:txBody>
          <a:bodyPr anchorCtr="0" anchor="t" bIns="91425" lIns="91425" spcFirstLastPara="1" rIns="91425" wrap="square" tIns="91425">
            <a:normAutofit lnSpcReduction="10000"/>
          </a:bodyPr>
          <a:lstStyle/>
          <a:p>
            <a:pPr indent="-374650" lvl="0" marL="457200" rtl="0" algn="l">
              <a:spcBef>
                <a:spcPts val="0"/>
              </a:spcBef>
              <a:spcAft>
                <a:spcPts val="0"/>
              </a:spcAft>
              <a:buSzPts val="2300"/>
              <a:buFont typeface="Open Sans"/>
              <a:buChar char="●"/>
            </a:pPr>
            <a:r>
              <a:rPr b="1" lang="sv" sz="2300">
                <a:latin typeface="Open Sans"/>
                <a:ea typeface="Open Sans"/>
                <a:cs typeface="Open Sans"/>
                <a:sym typeface="Open Sans"/>
              </a:rPr>
              <a:t>Functional :</a:t>
            </a:r>
            <a:r>
              <a:rPr lang="sv" sz="2300">
                <a:latin typeface="Open Sans"/>
                <a:ea typeface="Open Sans"/>
                <a:cs typeface="Open Sans"/>
                <a:sym typeface="Open Sans"/>
              </a:rPr>
              <a:t> </a:t>
            </a:r>
            <a:endParaRPr sz="2300">
              <a:latin typeface="Open Sans"/>
              <a:ea typeface="Open Sans"/>
              <a:cs typeface="Open Sans"/>
              <a:sym typeface="Open Sans"/>
            </a:endParaRPr>
          </a:p>
          <a:p>
            <a:pPr indent="-355600" lvl="1" marL="914400" rtl="0" algn="l">
              <a:lnSpc>
                <a:spcPct val="115000"/>
              </a:lnSpc>
              <a:spcBef>
                <a:spcPts val="1000"/>
              </a:spcBef>
              <a:spcAft>
                <a:spcPts val="0"/>
              </a:spcAft>
              <a:buSzPts val="2000"/>
              <a:buFont typeface="Open Sans"/>
              <a:buChar char="○"/>
            </a:pPr>
            <a:r>
              <a:rPr lang="sv" sz="2000">
                <a:latin typeface="Open Sans"/>
                <a:ea typeface="Open Sans"/>
                <a:cs typeface="Open Sans"/>
                <a:sym typeface="Open Sans"/>
              </a:rPr>
              <a:t>The f</a:t>
            </a:r>
            <a:r>
              <a:rPr lang="sv" sz="2000">
                <a:latin typeface="Open Sans"/>
                <a:ea typeface="Open Sans"/>
                <a:cs typeface="Open Sans"/>
                <a:sym typeface="Open Sans"/>
              </a:rPr>
              <a:t>orm</a:t>
            </a:r>
            <a:endParaRPr sz="2000">
              <a:latin typeface="Open Sans"/>
              <a:ea typeface="Open Sans"/>
              <a:cs typeface="Open Sans"/>
              <a:sym typeface="Open Sans"/>
            </a:endParaRPr>
          </a:p>
          <a:p>
            <a:pPr indent="-355600" lvl="1" marL="914400" rtl="0" algn="l">
              <a:lnSpc>
                <a:spcPct val="115000"/>
              </a:lnSpc>
              <a:spcBef>
                <a:spcPts val="0"/>
              </a:spcBef>
              <a:spcAft>
                <a:spcPts val="0"/>
              </a:spcAft>
              <a:buSzPts val="2000"/>
              <a:buFont typeface="Open Sans"/>
              <a:buChar char="○"/>
            </a:pPr>
            <a:r>
              <a:rPr lang="sv" sz="2000">
                <a:latin typeface="Open Sans"/>
                <a:ea typeface="Open Sans"/>
                <a:cs typeface="Open Sans"/>
                <a:sym typeface="Open Sans"/>
              </a:rPr>
              <a:t>AI processing</a:t>
            </a:r>
            <a:endParaRPr sz="2000">
              <a:latin typeface="Open Sans"/>
              <a:ea typeface="Open Sans"/>
              <a:cs typeface="Open Sans"/>
              <a:sym typeface="Open Sans"/>
            </a:endParaRPr>
          </a:p>
          <a:p>
            <a:pPr indent="-355600" lvl="1" marL="914400" rtl="0" algn="l">
              <a:lnSpc>
                <a:spcPct val="115000"/>
              </a:lnSpc>
              <a:spcBef>
                <a:spcPts val="0"/>
              </a:spcBef>
              <a:spcAft>
                <a:spcPts val="0"/>
              </a:spcAft>
              <a:buSzPts val="2000"/>
              <a:buFont typeface="Open Sans"/>
              <a:buChar char="○"/>
            </a:pPr>
            <a:r>
              <a:rPr lang="sv" sz="2000">
                <a:latin typeface="Open Sans"/>
                <a:ea typeface="Open Sans"/>
                <a:cs typeface="Open Sans"/>
                <a:sym typeface="Open Sans"/>
              </a:rPr>
              <a:t>Articles scraping</a:t>
            </a:r>
            <a:endParaRPr sz="2000">
              <a:latin typeface="Open Sans"/>
              <a:ea typeface="Open Sans"/>
              <a:cs typeface="Open Sans"/>
              <a:sym typeface="Open Sans"/>
            </a:endParaRPr>
          </a:p>
          <a:p>
            <a:pPr indent="-355600" lvl="1" marL="914400" rtl="0" algn="l">
              <a:lnSpc>
                <a:spcPct val="115000"/>
              </a:lnSpc>
              <a:spcBef>
                <a:spcPts val="0"/>
              </a:spcBef>
              <a:spcAft>
                <a:spcPts val="0"/>
              </a:spcAft>
              <a:buSzPts val="2000"/>
              <a:buFont typeface="Open Sans"/>
              <a:buChar char="○"/>
            </a:pPr>
            <a:r>
              <a:rPr lang="sv" sz="2000">
                <a:latin typeface="Open Sans"/>
                <a:ea typeface="Open Sans"/>
                <a:cs typeface="Open Sans"/>
                <a:sym typeface="Open Sans"/>
              </a:rPr>
              <a:t>Display of</a:t>
            </a:r>
            <a:r>
              <a:rPr lang="sv" sz="2000">
                <a:latin typeface="Open Sans"/>
                <a:ea typeface="Open Sans"/>
                <a:cs typeface="Open Sans"/>
                <a:sym typeface="Open Sans"/>
              </a:rPr>
              <a:t> the results</a:t>
            </a:r>
            <a:endParaRPr sz="2000">
              <a:latin typeface="Open Sans"/>
              <a:ea typeface="Open Sans"/>
              <a:cs typeface="Open Sans"/>
              <a:sym typeface="Open Sans"/>
            </a:endParaRPr>
          </a:p>
          <a:p>
            <a:pPr indent="-355600" lvl="1" marL="914400" rtl="0" algn="l">
              <a:lnSpc>
                <a:spcPct val="115000"/>
              </a:lnSpc>
              <a:spcBef>
                <a:spcPts val="0"/>
              </a:spcBef>
              <a:spcAft>
                <a:spcPts val="0"/>
              </a:spcAft>
              <a:buSzPts val="2000"/>
              <a:buFont typeface="Open Sans"/>
              <a:buChar char="○"/>
            </a:pPr>
            <a:r>
              <a:rPr lang="sv" sz="2000">
                <a:latin typeface="Open Sans"/>
                <a:ea typeface="Open Sans"/>
                <a:cs typeface="Open Sans"/>
                <a:sym typeface="Open Sans"/>
              </a:rPr>
              <a:t>Help page</a:t>
            </a:r>
            <a:endParaRPr sz="2000">
              <a:latin typeface="Open Sans"/>
              <a:ea typeface="Open Sans"/>
              <a:cs typeface="Open Sans"/>
              <a:sym typeface="Open Sans"/>
            </a:endParaRPr>
          </a:p>
          <a:p>
            <a:pPr indent="-355600" lvl="1" marL="914400" rtl="0" algn="l">
              <a:lnSpc>
                <a:spcPct val="115000"/>
              </a:lnSpc>
              <a:spcBef>
                <a:spcPts val="0"/>
              </a:spcBef>
              <a:spcAft>
                <a:spcPts val="0"/>
              </a:spcAft>
              <a:buSzPts val="2000"/>
              <a:buFont typeface="Open Sans"/>
              <a:buChar char="○"/>
            </a:pPr>
            <a:r>
              <a:rPr lang="sv" sz="2000">
                <a:latin typeface="Open Sans"/>
                <a:ea typeface="Open Sans"/>
                <a:cs typeface="Open Sans"/>
                <a:sym typeface="Open Sans"/>
              </a:rPr>
              <a:t>API</a:t>
            </a:r>
            <a:endParaRPr sz="2000">
              <a:latin typeface="Open Sans"/>
              <a:ea typeface="Open Sans"/>
              <a:cs typeface="Open Sans"/>
              <a:sym typeface="Open Sans"/>
            </a:endParaRPr>
          </a:p>
          <a:p>
            <a:pPr indent="-355600" lvl="1" marL="914400" rtl="0" algn="l">
              <a:lnSpc>
                <a:spcPct val="115000"/>
              </a:lnSpc>
              <a:spcBef>
                <a:spcPts val="0"/>
              </a:spcBef>
              <a:spcAft>
                <a:spcPts val="0"/>
              </a:spcAft>
              <a:buSzPts val="2000"/>
              <a:buFont typeface="Open Sans"/>
              <a:buChar char="○"/>
            </a:pPr>
            <a:r>
              <a:rPr lang="sv" sz="2000">
                <a:latin typeface="Open Sans"/>
                <a:ea typeface="Open Sans"/>
                <a:cs typeface="Open Sans"/>
                <a:sym typeface="Open Sans"/>
              </a:rPr>
              <a:t>Accessing the result with a code</a:t>
            </a:r>
            <a:endParaRPr sz="2000">
              <a:latin typeface="Open Sans"/>
              <a:ea typeface="Open Sans"/>
              <a:cs typeface="Open Sans"/>
              <a:sym typeface="Open Sans"/>
            </a:endParaRPr>
          </a:p>
          <a:p>
            <a:pPr indent="0" lvl="0" marL="457200" rtl="0" algn="l">
              <a:spcBef>
                <a:spcPts val="1200"/>
              </a:spcBef>
              <a:spcAft>
                <a:spcPts val="1200"/>
              </a:spcAft>
              <a:buNone/>
            </a:pPr>
            <a:r>
              <a:t/>
            </a:r>
            <a:endParaRPr/>
          </a:p>
        </p:txBody>
      </p:sp>
      <p:pic>
        <p:nvPicPr>
          <p:cNvPr id="380" name="Google Shape;380;p45"/>
          <p:cNvPicPr preferRelativeResize="0"/>
          <p:nvPr/>
        </p:nvPicPr>
        <p:blipFill>
          <a:blip r:embed="rId3">
            <a:alphaModFix/>
          </a:blip>
          <a:stretch>
            <a:fillRect/>
          </a:stretch>
        </p:blipFill>
        <p:spPr>
          <a:xfrm rot="-960202">
            <a:off x="2868977" y="1123302"/>
            <a:ext cx="891191" cy="891191"/>
          </a:xfrm>
          <a:prstGeom prst="rect">
            <a:avLst/>
          </a:prstGeom>
          <a:noFill/>
          <a:ln>
            <a:noFill/>
          </a:ln>
        </p:spPr>
      </p:pic>
      <p:sp>
        <p:nvSpPr>
          <p:cNvPr id="381" name="Google Shape;381;p45"/>
          <p:cNvSpPr txBox="1"/>
          <p:nvPr>
            <p:ph idx="1" type="body"/>
          </p:nvPr>
        </p:nvSpPr>
        <p:spPr>
          <a:xfrm>
            <a:off x="4301025" y="1171600"/>
            <a:ext cx="4720200" cy="3397200"/>
          </a:xfrm>
          <a:prstGeom prst="rect">
            <a:avLst/>
          </a:prstGeom>
        </p:spPr>
        <p:txBody>
          <a:bodyPr anchorCtr="0" anchor="t" bIns="91425" lIns="91425" spcFirstLastPara="1" rIns="91425" wrap="square" tIns="91425">
            <a:noAutofit/>
          </a:bodyPr>
          <a:lstStyle/>
          <a:p>
            <a:pPr indent="-355600" lvl="0" marL="457200" rtl="0" algn="l">
              <a:lnSpc>
                <a:spcPct val="100000"/>
              </a:lnSpc>
              <a:spcBef>
                <a:spcPts val="0"/>
              </a:spcBef>
              <a:spcAft>
                <a:spcPts val="0"/>
              </a:spcAft>
              <a:buSzPts val="2000"/>
              <a:buFont typeface="Open Sans"/>
              <a:buChar char="●"/>
            </a:pPr>
            <a:r>
              <a:rPr b="1" lang="sv" sz="2000">
                <a:latin typeface="Open Sans"/>
                <a:ea typeface="Open Sans"/>
                <a:cs typeface="Open Sans"/>
                <a:sym typeface="Open Sans"/>
              </a:rPr>
              <a:t>Ideas for the future :</a:t>
            </a:r>
            <a:endParaRPr b="1" sz="2000">
              <a:latin typeface="Open Sans"/>
              <a:ea typeface="Open Sans"/>
              <a:cs typeface="Open Sans"/>
              <a:sym typeface="Open Sans"/>
            </a:endParaRPr>
          </a:p>
          <a:p>
            <a:pPr indent="-355600" lvl="1" marL="914400" rtl="0" algn="l">
              <a:lnSpc>
                <a:spcPct val="115000"/>
              </a:lnSpc>
              <a:spcBef>
                <a:spcPts val="1000"/>
              </a:spcBef>
              <a:spcAft>
                <a:spcPts val="0"/>
              </a:spcAft>
              <a:buSzPts val="2000"/>
              <a:buFont typeface="Open Sans"/>
              <a:buChar char="○"/>
            </a:pPr>
            <a:r>
              <a:rPr lang="sv" sz="2000">
                <a:latin typeface="Open Sans"/>
                <a:ea typeface="Open Sans"/>
                <a:cs typeface="Open Sans"/>
                <a:sym typeface="Open Sans"/>
              </a:rPr>
              <a:t>W</a:t>
            </a:r>
            <a:r>
              <a:rPr lang="sv" sz="2000">
                <a:latin typeface="Open Sans"/>
                <a:ea typeface="Open Sans"/>
                <a:cs typeface="Open Sans"/>
                <a:sym typeface="Open Sans"/>
              </a:rPr>
              <a:t>eighted questions</a:t>
            </a:r>
            <a:endParaRPr sz="2000">
              <a:latin typeface="Open Sans"/>
              <a:ea typeface="Open Sans"/>
              <a:cs typeface="Open Sans"/>
              <a:sym typeface="Open Sans"/>
            </a:endParaRPr>
          </a:p>
          <a:p>
            <a:pPr indent="-355600" lvl="1" marL="914400" rtl="0" algn="l">
              <a:lnSpc>
                <a:spcPct val="115000"/>
              </a:lnSpc>
              <a:spcBef>
                <a:spcPts val="0"/>
              </a:spcBef>
              <a:spcAft>
                <a:spcPts val="0"/>
              </a:spcAft>
              <a:buSzPts val="2000"/>
              <a:buFont typeface="Open Sans"/>
              <a:buChar char="○"/>
            </a:pPr>
            <a:r>
              <a:rPr lang="sv" sz="2000">
                <a:latin typeface="Open Sans"/>
                <a:ea typeface="Open Sans"/>
                <a:cs typeface="Open Sans"/>
                <a:sym typeface="Open Sans"/>
              </a:rPr>
              <a:t>Dataset from real user inputs</a:t>
            </a:r>
            <a:endParaRPr sz="2000">
              <a:latin typeface="Open Sans"/>
              <a:ea typeface="Open Sans"/>
              <a:cs typeface="Open Sans"/>
              <a:sym typeface="Open Sans"/>
            </a:endParaRPr>
          </a:p>
          <a:p>
            <a:pPr indent="-355600" lvl="1" marL="914400" rtl="0" algn="l">
              <a:lnSpc>
                <a:spcPct val="115000"/>
              </a:lnSpc>
              <a:spcBef>
                <a:spcPts val="0"/>
              </a:spcBef>
              <a:spcAft>
                <a:spcPts val="0"/>
              </a:spcAft>
              <a:buSzPts val="2000"/>
              <a:buFont typeface="Open Sans"/>
              <a:buChar char="○"/>
            </a:pPr>
            <a:r>
              <a:rPr lang="sv" sz="2000">
                <a:latin typeface="Open Sans"/>
                <a:ea typeface="Open Sans"/>
                <a:cs typeface="Open Sans"/>
                <a:sym typeface="Open Sans"/>
              </a:rPr>
              <a:t>Integrating to existing websites (Verksamt, Bolagsverket…)</a:t>
            </a:r>
            <a:endParaRPr sz="2000">
              <a:latin typeface="Open Sans"/>
              <a:ea typeface="Open Sans"/>
              <a:cs typeface="Open Sans"/>
              <a:sym typeface="Open Sans"/>
            </a:endParaRPr>
          </a:p>
          <a:p>
            <a:pPr indent="-355600" lvl="1" marL="914400" rtl="0" algn="l">
              <a:lnSpc>
                <a:spcPct val="115000"/>
              </a:lnSpc>
              <a:spcBef>
                <a:spcPts val="0"/>
              </a:spcBef>
              <a:spcAft>
                <a:spcPts val="0"/>
              </a:spcAft>
              <a:buSzPts val="2000"/>
              <a:buFont typeface="Open Sans"/>
              <a:buChar char="○"/>
            </a:pPr>
            <a:r>
              <a:rPr lang="sv" sz="2000">
                <a:latin typeface="Open Sans"/>
                <a:ea typeface="Open Sans"/>
                <a:cs typeface="Open Sans"/>
                <a:sym typeface="Open Sans"/>
              </a:rPr>
              <a:t>Rating and complaints system </a:t>
            </a:r>
            <a:endParaRPr sz="2000">
              <a:latin typeface="Open Sans"/>
              <a:ea typeface="Open Sans"/>
              <a:cs typeface="Open Sans"/>
              <a:sym typeface="Open Sans"/>
            </a:endParaRPr>
          </a:p>
          <a:p>
            <a:pPr indent="-355600" lvl="1" marL="914400" rtl="0" algn="l">
              <a:lnSpc>
                <a:spcPct val="115000"/>
              </a:lnSpc>
              <a:spcBef>
                <a:spcPts val="0"/>
              </a:spcBef>
              <a:spcAft>
                <a:spcPts val="0"/>
              </a:spcAft>
              <a:buSzPts val="2000"/>
              <a:buFont typeface="Open Sans"/>
              <a:buChar char="○"/>
            </a:pPr>
            <a:r>
              <a:rPr lang="sv" sz="2000">
                <a:latin typeface="Open Sans"/>
                <a:ea typeface="Open Sans"/>
                <a:cs typeface="Open Sans"/>
                <a:sym typeface="Open Sans"/>
              </a:rPr>
              <a:t>Adding incentives</a:t>
            </a:r>
            <a:endParaRPr sz="2000">
              <a:latin typeface="Open Sans"/>
              <a:ea typeface="Open Sans"/>
              <a:cs typeface="Open Sans"/>
              <a:sym typeface="Open Sans"/>
            </a:endParaRPr>
          </a:p>
        </p:txBody>
      </p:sp>
      <p:pic>
        <p:nvPicPr>
          <p:cNvPr id="382" name="Google Shape;382;p45"/>
          <p:cNvPicPr preferRelativeResize="0"/>
          <p:nvPr/>
        </p:nvPicPr>
        <p:blipFill>
          <a:blip r:embed="rId4">
            <a:alphaModFix/>
          </a:blip>
          <a:stretch>
            <a:fillRect/>
          </a:stretch>
        </p:blipFill>
        <p:spPr>
          <a:xfrm rot="785666">
            <a:off x="8010921" y="805573"/>
            <a:ext cx="918159" cy="918159"/>
          </a:xfrm>
          <a:prstGeom prst="rect">
            <a:avLst/>
          </a:prstGeom>
          <a:noFill/>
          <a:ln>
            <a:noFill/>
          </a:ln>
        </p:spPr>
      </p:pic>
      <p:sp>
        <p:nvSpPr>
          <p:cNvPr id="383" name="Google Shape;383;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sv" sz="2920"/>
              <a:t>Thank you for your attention!</a:t>
            </a:r>
            <a:endParaRPr sz="2920"/>
          </a:p>
        </p:txBody>
      </p:sp>
      <p:sp>
        <p:nvSpPr>
          <p:cNvPr id="389" name="Google Shape;389;p4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sv" sz="2400">
                <a:latin typeface="Open Sans"/>
                <a:ea typeface="Open Sans"/>
                <a:cs typeface="Open Sans"/>
                <a:sym typeface="Open Sans"/>
              </a:rPr>
              <a:t>Any q</a:t>
            </a:r>
            <a:r>
              <a:rPr lang="sv" sz="2400">
                <a:latin typeface="Open Sans"/>
                <a:ea typeface="Open Sans"/>
                <a:cs typeface="Open Sans"/>
                <a:sym typeface="Open Sans"/>
              </a:rPr>
              <a:t>uestions</a:t>
            </a:r>
            <a:r>
              <a:rPr lang="sv" sz="2400">
                <a:latin typeface="Open Sans"/>
                <a:ea typeface="Open Sans"/>
                <a:cs typeface="Open Sans"/>
                <a:sym typeface="Open Sans"/>
              </a:rPr>
              <a:t>?</a:t>
            </a:r>
            <a:endParaRPr sz="2400">
              <a:latin typeface="Open Sans"/>
              <a:ea typeface="Open Sans"/>
              <a:cs typeface="Open Sans"/>
              <a:sym typeface="Open Sans"/>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390" name="Google Shape;390;p46"/>
          <p:cNvSpPr txBox="1"/>
          <p:nvPr/>
        </p:nvSpPr>
        <p:spPr>
          <a:xfrm>
            <a:off x="80525" y="4703625"/>
            <a:ext cx="8671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sv" sz="1100">
                <a:solidFill>
                  <a:srgbClr val="999999"/>
                </a:solidFill>
              </a:rPr>
              <a:t>Icons from : https://icons8.com/</a:t>
            </a:r>
            <a:endParaRPr sz="1100">
              <a:solidFill>
                <a:srgbClr val="999999"/>
              </a:solidFill>
            </a:endParaRPr>
          </a:p>
        </p:txBody>
      </p:sp>
      <p:pic>
        <p:nvPicPr>
          <p:cNvPr id="391" name="Google Shape;391;p46"/>
          <p:cNvPicPr preferRelativeResize="0"/>
          <p:nvPr/>
        </p:nvPicPr>
        <p:blipFill>
          <a:blip r:embed="rId3">
            <a:alphaModFix/>
          </a:blip>
          <a:stretch>
            <a:fillRect/>
          </a:stretch>
        </p:blipFill>
        <p:spPr>
          <a:xfrm>
            <a:off x="518624" y="3413123"/>
            <a:ext cx="3811575" cy="835523"/>
          </a:xfrm>
          <a:prstGeom prst="rect">
            <a:avLst/>
          </a:prstGeom>
          <a:noFill/>
          <a:ln>
            <a:noFill/>
          </a:ln>
        </p:spPr>
      </p:pic>
      <p:pic>
        <p:nvPicPr>
          <p:cNvPr id="392" name="Google Shape;392;p46"/>
          <p:cNvPicPr preferRelativeResize="0"/>
          <p:nvPr/>
        </p:nvPicPr>
        <p:blipFill>
          <a:blip r:embed="rId4">
            <a:alphaModFix/>
          </a:blip>
          <a:stretch>
            <a:fillRect/>
          </a:stretch>
        </p:blipFill>
        <p:spPr>
          <a:xfrm>
            <a:off x="5384071" y="2571738"/>
            <a:ext cx="3226529" cy="1745500"/>
          </a:xfrm>
          <a:prstGeom prst="rect">
            <a:avLst/>
          </a:prstGeom>
          <a:noFill/>
          <a:ln>
            <a:noFill/>
          </a:ln>
        </p:spPr>
      </p:pic>
      <p:sp>
        <p:nvSpPr>
          <p:cNvPr id="393" name="Google Shape;393;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8" name="Shape 98"/>
        <p:cNvGrpSpPr/>
        <p:nvPr/>
      </p:nvGrpSpPr>
      <p:grpSpPr>
        <a:xfrm>
          <a:off x="0" y="0"/>
          <a:ext cx="0" cy="0"/>
          <a:chOff x="0" y="0"/>
          <a:chExt cx="0" cy="0"/>
        </a:xfrm>
      </p:grpSpPr>
      <p:sp>
        <p:nvSpPr>
          <p:cNvPr id="99" name="Google Shape;99;p16"/>
          <p:cNvSpPr txBox="1"/>
          <p:nvPr>
            <p:ph type="title"/>
          </p:nvPr>
        </p:nvSpPr>
        <p:spPr>
          <a:xfrm>
            <a:off x="311700" y="421325"/>
            <a:ext cx="8520600" cy="613200"/>
          </a:xfrm>
          <a:prstGeom prst="rect">
            <a:avLst/>
          </a:prstGeom>
        </p:spPr>
        <p:txBody>
          <a:bodyPr anchorCtr="0" anchor="t" bIns="91425" lIns="91425" spcFirstLastPara="1" rIns="91425" wrap="square" tIns="91425">
            <a:normAutofit/>
          </a:bodyPr>
          <a:lstStyle/>
          <a:p>
            <a:pPr indent="0" lvl="0" marL="0" rtl="0" algn="just">
              <a:lnSpc>
                <a:spcPct val="90000"/>
              </a:lnSpc>
              <a:spcBef>
                <a:spcPts val="500"/>
              </a:spcBef>
              <a:spcAft>
                <a:spcPts val="0"/>
              </a:spcAft>
              <a:buNone/>
            </a:pPr>
            <a:r>
              <a:rPr lang="sv" sz="2500"/>
              <a:t>Project methods </a:t>
            </a:r>
            <a:endParaRPr sz="2500"/>
          </a:p>
        </p:txBody>
      </p:sp>
      <p:pic>
        <p:nvPicPr>
          <p:cNvPr id="100" name="Google Shape;100;p16"/>
          <p:cNvPicPr preferRelativeResize="0"/>
          <p:nvPr/>
        </p:nvPicPr>
        <p:blipFill>
          <a:blip r:embed="rId3">
            <a:alphaModFix/>
          </a:blip>
          <a:stretch>
            <a:fillRect/>
          </a:stretch>
        </p:blipFill>
        <p:spPr>
          <a:xfrm>
            <a:off x="175124" y="830575"/>
            <a:ext cx="3226075" cy="1349925"/>
          </a:xfrm>
          <a:prstGeom prst="rect">
            <a:avLst/>
          </a:prstGeom>
          <a:noFill/>
          <a:ln>
            <a:noFill/>
          </a:ln>
        </p:spPr>
      </p:pic>
      <p:pic>
        <p:nvPicPr>
          <p:cNvPr id="101" name="Google Shape;101;p16"/>
          <p:cNvPicPr preferRelativeResize="0"/>
          <p:nvPr/>
        </p:nvPicPr>
        <p:blipFill>
          <a:blip r:embed="rId4">
            <a:alphaModFix/>
          </a:blip>
          <a:stretch>
            <a:fillRect/>
          </a:stretch>
        </p:blipFill>
        <p:spPr>
          <a:xfrm>
            <a:off x="6376399" y="1154849"/>
            <a:ext cx="2606100" cy="1127298"/>
          </a:xfrm>
          <a:prstGeom prst="rect">
            <a:avLst/>
          </a:prstGeom>
          <a:noFill/>
          <a:ln>
            <a:noFill/>
          </a:ln>
        </p:spPr>
      </p:pic>
      <p:sp>
        <p:nvSpPr>
          <p:cNvPr id="102" name="Google Shape;102;p16"/>
          <p:cNvSpPr txBox="1"/>
          <p:nvPr/>
        </p:nvSpPr>
        <p:spPr>
          <a:xfrm>
            <a:off x="558850" y="2227400"/>
            <a:ext cx="14139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sv" sz="2000">
                <a:solidFill>
                  <a:srgbClr val="4AACC7"/>
                </a:solidFill>
              </a:rPr>
              <a:t>Scrum </a:t>
            </a:r>
            <a:endParaRPr b="1" sz="2000">
              <a:solidFill>
                <a:srgbClr val="4AACC7"/>
              </a:solidFill>
            </a:endParaRPr>
          </a:p>
        </p:txBody>
      </p:sp>
      <p:sp>
        <p:nvSpPr>
          <p:cNvPr id="103" name="Google Shape;103;p16"/>
          <p:cNvSpPr txBox="1"/>
          <p:nvPr/>
        </p:nvSpPr>
        <p:spPr>
          <a:xfrm>
            <a:off x="6564700" y="662250"/>
            <a:ext cx="26061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Clr>
                <a:schemeClr val="dk1"/>
              </a:buClr>
              <a:buSzPts val="1100"/>
              <a:buFont typeface="Arial"/>
              <a:buNone/>
            </a:pPr>
            <a:r>
              <a:rPr b="1" lang="sv" sz="2000">
                <a:solidFill>
                  <a:srgbClr val="4AACC7"/>
                </a:solidFill>
              </a:rPr>
              <a:t>Design thinking</a:t>
            </a:r>
            <a:endParaRPr b="1" sz="2000">
              <a:solidFill>
                <a:srgbClr val="4AACC7"/>
              </a:solidFill>
            </a:endParaRPr>
          </a:p>
        </p:txBody>
      </p:sp>
      <p:pic>
        <p:nvPicPr>
          <p:cNvPr id="104" name="Google Shape;104;p16"/>
          <p:cNvPicPr preferRelativeResize="0"/>
          <p:nvPr/>
        </p:nvPicPr>
        <p:blipFill>
          <a:blip r:embed="rId5">
            <a:alphaModFix/>
          </a:blip>
          <a:stretch>
            <a:fillRect/>
          </a:stretch>
        </p:blipFill>
        <p:spPr>
          <a:xfrm>
            <a:off x="2348250" y="2145650"/>
            <a:ext cx="4280150" cy="2445800"/>
          </a:xfrm>
          <a:prstGeom prst="rect">
            <a:avLst/>
          </a:prstGeom>
          <a:noFill/>
          <a:ln>
            <a:noFill/>
          </a:ln>
        </p:spPr>
      </p:pic>
      <p:sp>
        <p:nvSpPr>
          <p:cNvPr id="105" name="Google Shape;105;p16"/>
          <p:cNvSpPr/>
          <p:nvPr/>
        </p:nvSpPr>
        <p:spPr>
          <a:xfrm rot="2700000">
            <a:off x="2288429" y="2436467"/>
            <a:ext cx="770039" cy="149765"/>
          </a:xfrm>
          <a:prstGeom prst="rightArrow">
            <a:avLst>
              <a:gd fmla="val 50000" name="adj1"/>
              <a:gd fmla="val 50000" name="adj2"/>
            </a:avLst>
          </a:prstGeom>
          <a:solidFill>
            <a:srgbClr val="4AACC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6"/>
          <p:cNvSpPr/>
          <p:nvPr/>
        </p:nvSpPr>
        <p:spPr>
          <a:xfrm rot="8397774">
            <a:off x="5836812" y="2375765"/>
            <a:ext cx="769956" cy="149689"/>
          </a:xfrm>
          <a:prstGeom prst="rightArrow">
            <a:avLst>
              <a:gd fmla="val 50000" name="adj1"/>
              <a:gd fmla="val 50000" name="adj2"/>
            </a:avLst>
          </a:prstGeom>
          <a:solidFill>
            <a:srgbClr val="4AACC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6"/>
          <p:cNvSpPr txBox="1"/>
          <p:nvPr/>
        </p:nvSpPr>
        <p:spPr>
          <a:xfrm>
            <a:off x="1572750" y="4613725"/>
            <a:ext cx="5998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sv" sz="2000">
                <a:solidFill>
                  <a:srgbClr val="595959"/>
                </a:solidFill>
              </a:rPr>
              <a:t>Work in sprints executed according to the phases</a:t>
            </a:r>
            <a:r>
              <a:rPr lang="sv" sz="2000"/>
              <a:t> </a:t>
            </a:r>
            <a:endParaRPr sz="2000"/>
          </a:p>
        </p:txBody>
      </p:sp>
      <p:sp>
        <p:nvSpPr>
          <p:cNvPr id="108" name="Google Shape;10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just">
              <a:lnSpc>
                <a:spcPct val="90000"/>
              </a:lnSpc>
              <a:spcBef>
                <a:spcPts val="500"/>
              </a:spcBef>
              <a:spcAft>
                <a:spcPts val="0"/>
              </a:spcAft>
              <a:buNone/>
            </a:pPr>
            <a:r>
              <a:rPr lang="sv" sz="2500"/>
              <a:t>Requirement management </a:t>
            </a:r>
            <a:endParaRPr sz="2500">
              <a:highlight>
                <a:srgbClr val="F79747"/>
              </a:highlight>
            </a:endParaRPr>
          </a:p>
        </p:txBody>
      </p:sp>
      <p:sp>
        <p:nvSpPr>
          <p:cNvPr id="114" name="Google Shape;114;p17"/>
          <p:cNvSpPr/>
          <p:nvPr/>
        </p:nvSpPr>
        <p:spPr>
          <a:xfrm>
            <a:off x="3504618" y="3080382"/>
            <a:ext cx="1976100" cy="558300"/>
          </a:xfrm>
          <a:prstGeom prst="rightArrow">
            <a:avLst>
              <a:gd fmla="val 50000" name="adj1"/>
              <a:gd fmla="val 50000" name="adj2"/>
            </a:avLst>
          </a:prstGeom>
          <a:solidFill>
            <a:srgbClr val="4AACC7"/>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5" name="Google Shape;115;p17"/>
          <p:cNvSpPr txBox="1"/>
          <p:nvPr/>
        </p:nvSpPr>
        <p:spPr>
          <a:xfrm>
            <a:off x="5331275" y="295950"/>
            <a:ext cx="2792100" cy="154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sv" sz="2000"/>
              <a:t>Information from:</a:t>
            </a:r>
            <a:endParaRPr b="1" sz="2000"/>
          </a:p>
          <a:p>
            <a:pPr indent="-355600" lvl="0" marL="457200" rtl="0" algn="l">
              <a:spcBef>
                <a:spcPts val="1000"/>
              </a:spcBef>
              <a:spcAft>
                <a:spcPts val="0"/>
              </a:spcAft>
              <a:buSzPts val="2000"/>
              <a:buChar char="-"/>
            </a:pPr>
            <a:r>
              <a:rPr lang="sv" sz="2000"/>
              <a:t>Project description</a:t>
            </a:r>
            <a:endParaRPr sz="2000"/>
          </a:p>
          <a:p>
            <a:pPr indent="-355600" lvl="0" marL="457200" rtl="0" algn="l">
              <a:spcBef>
                <a:spcPts val="0"/>
              </a:spcBef>
              <a:spcAft>
                <a:spcPts val="0"/>
              </a:spcAft>
              <a:buSzPts val="2000"/>
              <a:buChar char="-"/>
            </a:pPr>
            <a:r>
              <a:rPr lang="sv" sz="2000"/>
              <a:t>Client meetings</a:t>
            </a:r>
            <a:endParaRPr sz="2000"/>
          </a:p>
          <a:p>
            <a:pPr indent="-355600" lvl="0" marL="457200" rtl="0" algn="l">
              <a:spcBef>
                <a:spcPts val="0"/>
              </a:spcBef>
              <a:spcAft>
                <a:spcPts val="0"/>
              </a:spcAft>
              <a:buSzPts val="2000"/>
              <a:buChar char="-"/>
            </a:pPr>
            <a:r>
              <a:rPr lang="sv" sz="2000"/>
              <a:t>User opinions</a:t>
            </a:r>
            <a:endParaRPr sz="2000"/>
          </a:p>
        </p:txBody>
      </p:sp>
      <p:sp>
        <p:nvSpPr>
          <p:cNvPr id="116" name="Google Shape;116;p17"/>
          <p:cNvSpPr txBox="1"/>
          <p:nvPr/>
        </p:nvSpPr>
        <p:spPr>
          <a:xfrm>
            <a:off x="5624389" y="1951451"/>
            <a:ext cx="2619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sv" sz="2000"/>
              <a:t>Product backlog</a:t>
            </a:r>
            <a:endParaRPr b="1" sz="2000"/>
          </a:p>
        </p:txBody>
      </p:sp>
      <p:sp>
        <p:nvSpPr>
          <p:cNvPr id="117" name="Google Shape;117;p17"/>
          <p:cNvSpPr/>
          <p:nvPr/>
        </p:nvSpPr>
        <p:spPr>
          <a:xfrm>
            <a:off x="381400" y="1957925"/>
            <a:ext cx="2792100" cy="28032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sv" sz="1900">
                <a:solidFill>
                  <a:schemeClr val="lt1"/>
                </a:solidFill>
              </a:rPr>
              <a:t>Use case</a:t>
            </a:r>
            <a:endParaRPr b="1" sz="1900">
              <a:solidFill>
                <a:schemeClr val="lt1"/>
              </a:solidFill>
            </a:endParaRPr>
          </a:p>
          <a:p>
            <a:pPr indent="0" lvl="0" marL="0" rtl="0" algn="ctr">
              <a:lnSpc>
                <a:spcPct val="100000"/>
              </a:lnSpc>
              <a:spcBef>
                <a:spcPts val="1000"/>
              </a:spcBef>
              <a:spcAft>
                <a:spcPts val="0"/>
              </a:spcAft>
              <a:buNone/>
            </a:pPr>
            <a:r>
              <a:rPr b="1" lang="sv" sz="1900">
                <a:solidFill>
                  <a:schemeClr val="lt1"/>
                </a:solidFill>
              </a:rPr>
              <a:t>Impact mapping</a:t>
            </a:r>
            <a:endParaRPr b="1" sz="1900">
              <a:solidFill>
                <a:schemeClr val="lt1"/>
              </a:solidFill>
            </a:endParaRPr>
          </a:p>
          <a:p>
            <a:pPr indent="0" lvl="0" marL="0" rtl="0" algn="ctr">
              <a:lnSpc>
                <a:spcPct val="100000"/>
              </a:lnSpc>
              <a:spcBef>
                <a:spcPts val="1000"/>
              </a:spcBef>
              <a:spcAft>
                <a:spcPts val="0"/>
              </a:spcAft>
              <a:buNone/>
            </a:pPr>
            <a:r>
              <a:rPr b="1" lang="sv" sz="1900">
                <a:solidFill>
                  <a:schemeClr val="lt1"/>
                </a:solidFill>
              </a:rPr>
              <a:t>User stories</a:t>
            </a:r>
            <a:endParaRPr b="1" sz="1900">
              <a:solidFill>
                <a:schemeClr val="lt1"/>
              </a:solidFill>
            </a:endParaRPr>
          </a:p>
          <a:p>
            <a:pPr indent="0" lvl="0" marL="0" rtl="0" algn="ctr">
              <a:lnSpc>
                <a:spcPct val="100000"/>
              </a:lnSpc>
              <a:spcBef>
                <a:spcPts val="1000"/>
              </a:spcBef>
              <a:spcAft>
                <a:spcPts val="1000"/>
              </a:spcAft>
              <a:buNone/>
            </a:pPr>
            <a:r>
              <a:rPr b="1" lang="sv" sz="1900">
                <a:solidFill>
                  <a:schemeClr val="lt1"/>
                </a:solidFill>
              </a:rPr>
              <a:t>Kano model for </a:t>
            </a:r>
            <a:r>
              <a:rPr b="1" lang="sv" sz="1900">
                <a:solidFill>
                  <a:schemeClr val="lt1"/>
                </a:solidFill>
              </a:rPr>
              <a:t>prioritization</a:t>
            </a:r>
            <a:endParaRPr b="1" sz="1900">
              <a:solidFill>
                <a:schemeClr val="lt1"/>
              </a:solidFill>
            </a:endParaRPr>
          </a:p>
        </p:txBody>
      </p:sp>
      <p:sp>
        <p:nvSpPr>
          <p:cNvPr id="118" name="Google Shape;118;p17"/>
          <p:cNvSpPr txBox="1"/>
          <p:nvPr/>
        </p:nvSpPr>
        <p:spPr>
          <a:xfrm>
            <a:off x="1164406" y="1347738"/>
            <a:ext cx="1467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sv" sz="2000"/>
              <a:t>Activities</a:t>
            </a:r>
            <a:endParaRPr b="1" sz="2000"/>
          </a:p>
        </p:txBody>
      </p:sp>
      <p:pic>
        <p:nvPicPr>
          <p:cNvPr id="119" name="Google Shape;119;p17"/>
          <p:cNvPicPr preferRelativeResize="0"/>
          <p:nvPr/>
        </p:nvPicPr>
        <p:blipFill>
          <a:blip r:embed="rId3">
            <a:alphaModFix/>
          </a:blip>
          <a:stretch>
            <a:fillRect/>
          </a:stretch>
        </p:blipFill>
        <p:spPr>
          <a:xfrm>
            <a:off x="5811850" y="2444046"/>
            <a:ext cx="1830950" cy="1830950"/>
          </a:xfrm>
          <a:prstGeom prst="rect">
            <a:avLst/>
          </a:prstGeom>
          <a:noFill/>
          <a:ln>
            <a:noFill/>
          </a:ln>
        </p:spPr>
      </p:pic>
      <p:sp>
        <p:nvSpPr>
          <p:cNvPr id="120" name="Google Shape;120;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311700" y="764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sv"/>
              <a:t>Requirement management</a:t>
            </a:r>
            <a:endParaRPr/>
          </a:p>
        </p:txBody>
      </p:sp>
      <p:sp>
        <p:nvSpPr>
          <p:cNvPr id="126" name="Google Shape;126;p18"/>
          <p:cNvSpPr txBox="1"/>
          <p:nvPr/>
        </p:nvSpPr>
        <p:spPr>
          <a:xfrm>
            <a:off x="753663" y="1365700"/>
            <a:ext cx="2370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sv" sz="1700"/>
              <a:t>Use case diagram</a:t>
            </a:r>
            <a:endParaRPr b="1" sz="1700"/>
          </a:p>
        </p:txBody>
      </p:sp>
      <p:sp>
        <p:nvSpPr>
          <p:cNvPr id="127" name="Google Shape;127;p18"/>
          <p:cNvSpPr txBox="1"/>
          <p:nvPr/>
        </p:nvSpPr>
        <p:spPr>
          <a:xfrm>
            <a:off x="6327500" y="308775"/>
            <a:ext cx="16518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sv" sz="1700"/>
              <a:t>Impact map</a:t>
            </a:r>
            <a:endParaRPr b="1" sz="1700"/>
          </a:p>
        </p:txBody>
      </p:sp>
      <p:sp>
        <p:nvSpPr>
          <p:cNvPr id="128" name="Google Shape;128;p18"/>
          <p:cNvSpPr/>
          <p:nvPr/>
        </p:nvSpPr>
        <p:spPr>
          <a:xfrm>
            <a:off x="3869850" y="2811850"/>
            <a:ext cx="1045500" cy="288000"/>
          </a:xfrm>
          <a:prstGeom prst="rightArrow">
            <a:avLst>
              <a:gd fmla="val 50000" name="adj1"/>
              <a:gd fmla="val 50000" name="adj2"/>
            </a:avLst>
          </a:prstGeom>
          <a:solidFill>
            <a:srgbClr val="4AACC7"/>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pic>
        <p:nvPicPr>
          <p:cNvPr id="129" name="Google Shape;129;p18"/>
          <p:cNvPicPr preferRelativeResize="0"/>
          <p:nvPr/>
        </p:nvPicPr>
        <p:blipFill>
          <a:blip r:embed="rId3">
            <a:alphaModFix/>
          </a:blip>
          <a:stretch>
            <a:fillRect/>
          </a:stretch>
        </p:blipFill>
        <p:spPr>
          <a:xfrm>
            <a:off x="116175" y="1858288"/>
            <a:ext cx="3645000" cy="2271043"/>
          </a:xfrm>
          <a:prstGeom prst="rect">
            <a:avLst/>
          </a:prstGeom>
          <a:noFill/>
          <a:ln>
            <a:noFill/>
          </a:ln>
          <a:effectLst>
            <a:outerShdw blurRad="57150" rotWithShape="0" algn="bl" dir="6600000" dist="66675">
              <a:srgbClr val="000000">
                <a:alpha val="50000"/>
              </a:srgbClr>
            </a:outerShdw>
          </a:effectLst>
        </p:spPr>
      </p:pic>
      <p:sp>
        <p:nvSpPr>
          <p:cNvPr id="130" name="Google Shape;130;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pic>
        <p:nvPicPr>
          <p:cNvPr id="131" name="Google Shape;131;p18"/>
          <p:cNvPicPr preferRelativeResize="0"/>
          <p:nvPr/>
        </p:nvPicPr>
        <p:blipFill>
          <a:blip r:embed="rId4">
            <a:alphaModFix/>
          </a:blip>
          <a:stretch>
            <a:fillRect/>
          </a:stretch>
        </p:blipFill>
        <p:spPr>
          <a:xfrm>
            <a:off x="5002650" y="801375"/>
            <a:ext cx="3802099" cy="42020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9"/>
          <p:cNvSpPr txBox="1"/>
          <p:nvPr>
            <p:ph type="title"/>
          </p:nvPr>
        </p:nvSpPr>
        <p:spPr>
          <a:xfrm>
            <a:off x="227900" y="1089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sv" sz="2520"/>
              <a:t>Requirement management</a:t>
            </a:r>
            <a:endParaRPr sz="2520"/>
          </a:p>
        </p:txBody>
      </p:sp>
      <p:pic>
        <p:nvPicPr>
          <p:cNvPr id="137" name="Google Shape;137;p19"/>
          <p:cNvPicPr preferRelativeResize="0"/>
          <p:nvPr/>
        </p:nvPicPr>
        <p:blipFill>
          <a:blip r:embed="rId3">
            <a:alphaModFix/>
          </a:blip>
          <a:stretch>
            <a:fillRect/>
          </a:stretch>
        </p:blipFill>
        <p:spPr>
          <a:xfrm>
            <a:off x="418525" y="1113224"/>
            <a:ext cx="3233225" cy="3328699"/>
          </a:xfrm>
          <a:prstGeom prst="rect">
            <a:avLst/>
          </a:prstGeom>
          <a:noFill/>
          <a:ln>
            <a:noFill/>
          </a:ln>
          <a:effectLst>
            <a:outerShdw blurRad="57150" rotWithShape="0" algn="bl" dir="6599999" dist="66675">
              <a:srgbClr val="000000">
                <a:alpha val="50000"/>
              </a:srgbClr>
            </a:outerShdw>
          </a:effectLst>
        </p:spPr>
      </p:pic>
      <p:pic>
        <p:nvPicPr>
          <p:cNvPr id="138" name="Google Shape;138;p19"/>
          <p:cNvPicPr preferRelativeResize="0"/>
          <p:nvPr/>
        </p:nvPicPr>
        <p:blipFill>
          <a:blip r:embed="rId4">
            <a:alphaModFix/>
          </a:blip>
          <a:stretch>
            <a:fillRect/>
          </a:stretch>
        </p:blipFill>
        <p:spPr>
          <a:xfrm>
            <a:off x="6311225" y="175900"/>
            <a:ext cx="2273550" cy="2266425"/>
          </a:xfrm>
          <a:prstGeom prst="rect">
            <a:avLst/>
          </a:prstGeom>
          <a:noFill/>
          <a:ln>
            <a:noFill/>
          </a:ln>
        </p:spPr>
      </p:pic>
      <p:sp>
        <p:nvSpPr>
          <p:cNvPr id="139" name="Google Shape;139;p19"/>
          <p:cNvSpPr txBox="1"/>
          <p:nvPr/>
        </p:nvSpPr>
        <p:spPr>
          <a:xfrm>
            <a:off x="105075" y="620625"/>
            <a:ext cx="3966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sv" sz="2000"/>
              <a:t>Example from product backlog </a:t>
            </a:r>
            <a:endParaRPr b="1" sz="2000"/>
          </a:p>
        </p:txBody>
      </p:sp>
      <p:sp>
        <p:nvSpPr>
          <p:cNvPr id="140" name="Google Shape;140;p19"/>
          <p:cNvSpPr txBox="1"/>
          <p:nvPr/>
        </p:nvSpPr>
        <p:spPr>
          <a:xfrm>
            <a:off x="4794425" y="542323"/>
            <a:ext cx="24879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sv" sz="2000"/>
              <a:t>Kano model for </a:t>
            </a:r>
            <a:r>
              <a:rPr b="1" lang="sv" sz="2000"/>
              <a:t>prioritization</a:t>
            </a:r>
            <a:endParaRPr b="1" sz="2000"/>
          </a:p>
          <a:p>
            <a:pPr indent="0" lvl="0" marL="0" rtl="0" algn="l">
              <a:spcBef>
                <a:spcPts val="0"/>
              </a:spcBef>
              <a:spcAft>
                <a:spcPts val="0"/>
              </a:spcAft>
              <a:buNone/>
            </a:pPr>
            <a:r>
              <a:t/>
            </a:r>
            <a:endParaRPr/>
          </a:p>
        </p:txBody>
      </p:sp>
      <p:cxnSp>
        <p:nvCxnSpPr>
          <p:cNvPr id="141" name="Google Shape;141;p19"/>
          <p:cNvCxnSpPr/>
          <p:nvPr/>
        </p:nvCxnSpPr>
        <p:spPr>
          <a:xfrm flipH="1">
            <a:off x="3857750" y="1558125"/>
            <a:ext cx="2584200" cy="393000"/>
          </a:xfrm>
          <a:prstGeom prst="curvedConnector3">
            <a:avLst>
              <a:gd fmla="val 50000" name="adj1"/>
            </a:avLst>
          </a:prstGeom>
          <a:noFill/>
          <a:ln cap="flat" cmpd="sng" w="38100">
            <a:solidFill>
              <a:srgbClr val="4AACC7"/>
            </a:solidFill>
            <a:prstDash val="solid"/>
            <a:round/>
            <a:headEnd len="med" w="med" type="none"/>
            <a:tailEnd len="med" w="med" type="triangle"/>
          </a:ln>
        </p:spPr>
      </p:cxnSp>
      <p:pic>
        <p:nvPicPr>
          <p:cNvPr id="142" name="Google Shape;142;p19"/>
          <p:cNvPicPr preferRelativeResize="0"/>
          <p:nvPr/>
        </p:nvPicPr>
        <p:blipFill rotWithShape="1">
          <a:blip r:embed="rId5">
            <a:alphaModFix/>
          </a:blip>
          <a:srcRect b="0" l="0" r="9057" t="0"/>
          <a:stretch/>
        </p:blipFill>
        <p:spPr>
          <a:xfrm>
            <a:off x="4158899" y="2813350"/>
            <a:ext cx="4135899" cy="2100599"/>
          </a:xfrm>
          <a:prstGeom prst="rect">
            <a:avLst/>
          </a:prstGeom>
          <a:noFill/>
          <a:ln>
            <a:noFill/>
          </a:ln>
          <a:effectLst>
            <a:outerShdw blurRad="57150" rotWithShape="0" algn="bl" dir="6600000" dist="66675">
              <a:srgbClr val="000000">
                <a:alpha val="50000"/>
              </a:srgbClr>
            </a:outerShdw>
          </a:effectLst>
        </p:spPr>
      </p:pic>
      <p:sp>
        <p:nvSpPr>
          <p:cNvPr id="143" name="Google Shape;143;p19"/>
          <p:cNvSpPr txBox="1"/>
          <p:nvPr/>
        </p:nvSpPr>
        <p:spPr>
          <a:xfrm>
            <a:off x="3780650" y="2396025"/>
            <a:ext cx="4892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sv" sz="2000"/>
              <a:t>Transferred</a:t>
            </a:r>
            <a:r>
              <a:rPr b="1" lang="sv" sz="2000"/>
              <a:t> to sprint backlog in Trello</a:t>
            </a:r>
            <a:endParaRPr b="1" sz="2000"/>
          </a:p>
        </p:txBody>
      </p:sp>
      <p:sp>
        <p:nvSpPr>
          <p:cNvPr id="144" name="Google Shape;144;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0"/>
          <p:cNvSpPr txBox="1"/>
          <p:nvPr>
            <p:ph type="title"/>
          </p:nvPr>
        </p:nvSpPr>
        <p:spPr>
          <a:xfrm>
            <a:off x="311700" y="2013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sv"/>
              <a:t>Questions for sustainability</a:t>
            </a:r>
            <a:endParaRPr b="1"/>
          </a:p>
        </p:txBody>
      </p:sp>
      <p:pic>
        <p:nvPicPr>
          <p:cNvPr id="150" name="Google Shape;150;p20"/>
          <p:cNvPicPr preferRelativeResize="0"/>
          <p:nvPr/>
        </p:nvPicPr>
        <p:blipFill rotWithShape="1">
          <a:blip r:embed="rId3">
            <a:alphaModFix/>
          </a:blip>
          <a:srcRect b="5870" l="0" r="31525" t="6778"/>
          <a:stretch/>
        </p:blipFill>
        <p:spPr>
          <a:xfrm>
            <a:off x="129575" y="1064175"/>
            <a:ext cx="6785950" cy="3739375"/>
          </a:xfrm>
          <a:prstGeom prst="rect">
            <a:avLst/>
          </a:prstGeom>
          <a:noFill/>
          <a:ln>
            <a:noFill/>
          </a:ln>
          <a:effectLst>
            <a:outerShdw blurRad="57150" rotWithShape="0" algn="bl" dir="6600000" dist="66675">
              <a:srgbClr val="000000">
                <a:alpha val="50000"/>
              </a:srgbClr>
            </a:outerShdw>
          </a:effectLst>
        </p:spPr>
      </p:pic>
      <p:sp>
        <p:nvSpPr>
          <p:cNvPr id="151" name="Google Shape;151;p20"/>
          <p:cNvSpPr txBox="1"/>
          <p:nvPr/>
        </p:nvSpPr>
        <p:spPr>
          <a:xfrm rot="183819">
            <a:off x="6074429" y="207148"/>
            <a:ext cx="2913264" cy="1416203"/>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dk1"/>
              </a:buClr>
              <a:buSzPts val="2000"/>
              <a:buChar char="-"/>
            </a:pPr>
            <a:r>
              <a:rPr b="1" lang="sv" sz="2000">
                <a:solidFill>
                  <a:schemeClr val="dk1"/>
                </a:solidFill>
              </a:rPr>
              <a:t>Economical</a:t>
            </a:r>
            <a:endParaRPr b="1" sz="2000">
              <a:solidFill>
                <a:schemeClr val="dk1"/>
              </a:solidFill>
            </a:endParaRPr>
          </a:p>
          <a:p>
            <a:pPr indent="-355600" lvl="0" marL="457200" rtl="0" algn="l">
              <a:spcBef>
                <a:spcPts val="0"/>
              </a:spcBef>
              <a:spcAft>
                <a:spcPts val="0"/>
              </a:spcAft>
              <a:buClr>
                <a:schemeClr val="dk1"/>
              </a:buClr>
              <a:buSzPts val="2000"/>
              <a:buChar char="-"/>
            </a:pPr>
            <a:r>
              <a:rPr b="1" lang="sv" sz="2000">
                <a:solidFill>
                  <a:schemeClr val="dk1"/>
                </a:solidFill>
              </a:rPr>
              <a:t>Social</a:t>
            </a:r>
            <a:endParaRPr b="1" sz="2000">
              <a:solidFill>
                <a:schemeClr val="dk1"/>
              </a:solidFill>
            </a:endParaRPr>
          </a:p>
          <a:p>
            <a:pPr indent="-355600" lvl="0" marL="457200" rtl="0" algn="l">
              <a:spcBef>
                <a:spcPts val="0"/>
              </a:spcBef>
              <a:spcAft>
                <a:spcPts val="0"/>
              </a:spcAft>
              <a:buClr>
                <a:schemeClr val="dk1"/>
              </a:buClr>
              <a:buSzPts val="2000"/>
              <a:buChar char="-"/>
            </a:pPr>
            <a:r>
              <a:rPr b="1" lang="sv" sz="2000">
                <a:solidFill>
                  <a:schemeClr val="dk1"/>
                </a:solidFill>
              </a:rPr>
              <a:t>Environmental</a:t>
            </a:r>
            <a:endParaRPr b="1" sz="2000">
              <a:solidFill>
                <a:schemeClr val="dk1"/>
              </a:solidFill>
            </a:endParaRPr>
          </a:p>
          <a:p>
            <a:pPr indent="-355600" lvl="0" marL="457200" rtl="0" algn="l">
              <a:spcBef>
                <a:spcPts val="0"/>
              </a:spcBef>
              <a:spcAft>
                <a:spcPts val="0"/>
              </a:spcAft>
              <a:buClr>
                <a:schemeClr val="dk1"/>
              </a:buClr>
              <a:buSzPts val="2000"/>
              <a:buChar char="-"/>
            </a:pPr>
            <a:r>
              <a:rPr b="1" lang="sv" sz="2000">
                <a:solidFill>
                  <a:schemeClr val="dk1"/>
                </a:solidFill>
              </a:rPr>
              <a:t>Positive influence</a:t>
            </a:r>
            <a:endParaRPr b="1" sz="2000">
              <a:solidFill>
                <a:schemeClr val="dk1"/>
              </a:solidFill>
            </a:endParaRPr>
          </a:p>
        </p:txBody>
      </p:sp>
      <p:pic>
        <p:nvPicPr>
          <p:cNvPr id="152" name="Google Shape;152;p20"/>
          <p:cNvPicPr preferRelativeResize="0"/>
          <p:nvPr/>
        </p:nvPicPr>
        <p:blipFill rotWithShape="1">
          <a:blip r:embed="rId4">
            <a:alphaModFix/>
          </a:blip>
          <a:srcRect b="0" l="41462" r="0" t="0"/>
          <a:stretch/>
        </p:blipFill>
        <p:spPr>
          <a:xfrm>
            <a:off x="6065887" y="3408300"/>
            <a:ext cx="2930375" cy="1078075"/>
          </a:xfrm>
          <a:prstGeom prst="rect">
            <a:avLst/>
          </a:prstGeom>
          <a:noFill/>
          <a:ln>
            <a:noFill/>
          </a:ln>
          <a:effectLst>
            <a:outerShdw blurRad="57150" rotWithShape="0" algn="bl" dir="3660000" dist="66675">
              <a:srgbClr val="000000">
                <a:alpha val="50000"/>
              </a:srgbClr>
            </a:outerShdw>
          </a:effectLst>
        </p:spPr>
      </p:pic>
      <p:cxnSp>
        <p:nvCxnSpPr>
          <p:cNvPr id="153" name="Google Shape;153;p20"/>
          <p:cNvCxnSpPr/>
          <p:nvPr/>
        </p:nvCxnSpPr>
        <p:spPr>
          <a:xfrm>
            <a:off x="6881025" y="2163250"/>
            <a:ext cx="1680000" cy="1277400"/>
          </a:xfrm>
          <a:prstGeom prst="curvedConnector3">
            <a:avLst>
              <a:gd fmla="val 101368" name="adj1"/>
            </a:avLst>
          </a:prstGeom>
          <a:noFill/>
          <a:ln cap="flat" cmpd="sng" w="28575">
            <a:solidFill>
              <a:srgbClr val="4AACC7"/>
            </a:solidFill>
            <a:prstDash val="solid"/>
            <a:round/>
            <a:headEnd len="med" w="med" type="none"/>
            <a:tailEnd len="med" w="med" type="stealth"/>
          </a:ln>
        </p:spPr>
      </p:cxnSp>
      <p:cxnSp>
        <p:nvCxnSpPr>
          <p:cNvPr id="154" name="Google Shape;154;p20"/>
          <p:cNvCxnSpPr/>
          <p:nvPr/>
        </p:nvCxnSpPr>
        <p:spPr>
          <a:xfrm rot="5400000">
            <a:off x="5851025" y="2813375"/>
            <a:ext cx="989700" cy="241800"/>
          </a:xfrm>
          <a:prstGeom prst="curvedConnector3">
            <a:avLst>
              <a:gd fmla="val 50000" name="adj1"/>
            </a:avLst>
          </a:prstGeom>
          <a:noFill/>
          <a:ln cap="flat" cmpd="sng" w="28575">
            <a:solidFill>
              <a:srgbClr val="4AACC7"/>
            </a:solidFill>
            <a:prstDash val="solid"/>
            <a:round/>
            <a:headEnd len="med" w="med" type="none"/>
            <a:tailEnd len="med" w="med" type="stealth"/>
          </a:ln>
        </p:spPr>
      </p:cxnSp>
      <p:sp>
        <p:nvSpPr>
          <p:cNvPr id="155" name="Google Shape;155;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1"/>
          <p:cNvSpPr/>
          <p:nvPr/>
        </p:nvSpPr>
        <p:spPr>
          <a:xfrm>
            <a:off x="3980475" y="3015150"/>
            <a:ext cx="2293500" cy="1903200"/>
          </a:xfrm>
          <a:prstGeom prst="roundRect">
            <a:avLst>
              <a:gd fmla="val 16667" name="adj"/>
            </a:avLst>
          </a:prstGeom>
          <a:solidFill>
            <a:srgbClr val="EEEEEE"/>
          </a:solidFill>
          <a:ln cap="flat" cmpd="sng" w="9525">
            <a:solidFill>
              <a:srgbClr val="595959"/>
            </a:solidFill>
            <a:prstDash val="solid"/>
            <a:round/>
            <a:headEnd len="sm" w="sm" type="none"/>
            <a:tailEnd len="sm" w="sm" type="none"/>
          </a:ln>
        </p:spPr>
        <p:txBody>
          <a:bodyPr anchorCtr="0" anchor="t" bIns="91425" lIns="91425" spcFirstLastPara="1" rIns="91425" wrap="square" tIns="0">
            <a:noAutofit/>
          </a:bodyPr>
          <a:lstStyle/>
          <a:p>
            <a:pPr indent="0" lvl="0" marL="0" rtl="0" algn="ctr">
              <a:spcBef>
                <a:spcPts val="0"/>
              </a:spcBef>
              <a:spcAft>
                <a:spcPts val="0"/>
              </a:spcAft>
              <a:buNone/>
            </a:pPr>
            <a:r>
              <a:t/>
            </a:r>
            <a:endParaRPr sz="1900">
              <a:latin typeface="Open Sans"/>
              <a:ea typeface="Open Sans"/>
              <a:cs typeface="Open Sans"/>
              <a:sym typeface="Open Sans"/>
            </a:endParaRPr>
          </a:p>
          <a:p>
            <a:pPr indent="0" lvl="0" marL="0" rtl="0" algn="ctr">
              <a:spcBef>
                <a:spcPts val="0"/>
              </a:spcBef>
              <a:spcAft>
                <a:spcPts val="0"/>
              </a:spcAft>
              <a:buNone/>
            </a:pPr>
            <a:r>
              <a:t/>
            </a:r>
            <a:endParaRPr sz="1900">
              <a:latin typeface="Open Sans"/>
              <a:ea typeface="Open Sans"/>
              <a:cs typeface="Open Sans"/>
              <a:sym typeface="Open Sans"/>
            </a:endParaRPr>
          </a:p>
          <a:p>
            <a:pPr indent="0" lvl="0" marL="0" rtl="0" algn="ctr">
              <a:spcBef>
                <a:spcPts val="0"/>
              </a:spcBef>
              <a:spcAft>
                <a:spcPts val="0"/>
              </a:spcAft>
              <a:buNone/>
            </a:pPr>
            <a:r>
              <a:t/>
            </a:r>
            <a:endParaRPr sz="1900">
              <a:latin typeface="Open Sans"/>
              <a:ea typeface="Open Sans"/>
              <a:cs typeface="Open Sans"/>
              <a:sym typeface="Open Sans"/>
            </a:endParaRPr>
          </a:p>
          <a:p>
            <a:pPr indent="0" lvl="0" marL="0" rtl="0" algn="ctr">
              <a:spcBef>
                <a:spcPts val="0"/>
              </a:spcBef>
              <a:spcAft>
                <a:spcPts val="0"/>
              </a:spcAft>
              <a:buNone/>
            </a:pPr>
            <a:r>
              <a:t/>
            </a:r>
            <a:endParaRPr sz="1900">
              <a:latin typeface="Open Sans"/>
              <a:ea typeface="Open Sans"/>
              <a:cs typeface="Open Sans"/>
              <a:sym typeface="Open Sans"/>
            </a:endParaRPr>
          </a:p>
          <a:p>
            <a:pPr indent="0" lvl="0" marL="0" rtl="0" algn="ctr">
              <a:spcBef>
                <a:spcPts val="0"/>
              </a:spcBef>
              <a:spcAft>
                <a:spcPts val="0"/>
              </a:spcAft>
              <a:buNone/>
            </a:pPr>
            <a:r>
              <a:t/>
            </a:r>
            <a:endParaRPr sz="1900">
              <a:latin typeface="Open Sans"/>
              <a:ea typeface="Open Sans"/>
              <a:cs typeface="Open Sans"/>
              <a:sym typeface="Open Sans"/>
            </a:endParaRPr>
          </a:p>
          <a:p>
            <a:pPr indent="0" lvl="0" marL="0" rtl="0" algn="ctr">
              <a:spcBef>
                <a:spcPts val="0"/>
              </a:spcBef>
              <a:spcAft>
                <a:spcPts val="0"/>
              </a:spcAft>
              <a:buNone/>
            </a:pPr>
            <a:r>
              <a:rPr lang="sv" sz="1900">
                <a:latin typeface="Open Sans"/>
                <a:ea typeface="Open Sans"/>
                <a:cs typeface="Open Sans"/>
                <a:sym typeface="Open Sans"/>
              </a:rPr>
              <a:t>API server</a:t>
            </a:r>
            <a:endParaRPr sz="1900">
              <a:latin typeface="Open Sans"/>
              <a:ea typeface="Open Sans"/>
              <a:cs typeface="Open Sans"/>
              <a:sym typeface="Open Sans"/>
            </a:endParaRPr>
          </a:p>
        </p:txBody>
      </p:sp>
      <p:sp>
        <p:nvSpPr>
          <p:cNvPr id="161" name="Google Shape;161;p21"/>
          <p:cNvSpPr/>
          <p:nvPr/>
        </p:nvSpPr>
        <p:spPr>
          <a:xfrm>
            <a:off x="1806600" y="1152850"/>
            <a:ext cx="2003700" cy="3754200"/>
          </a:xfrm>
          <a:prstGeom prst="roundRect">
            <a:avLst>
              <a:gd fmla="val 27860" name="adj"/>
            </a:avLst>
          </a:prstGeom>
          <a:solidFill>
            <a:srgbClr val="EEEEEE"/>
          </a:solidFill>
          <a:ln cap="flat" cmpd="sng" w="9525">
            <a:solidFill>
              <a:srgbClr val="595959"/>
            </a:solidFill>
            <a:prstDash val="solid"/>
            <a:round/>
            <a:headEnd len="sm" w="sm" type="none"/>
            <a:tailEnd len="sm" w="sm" type="none"/>
          </a:ln>
        </p:spPr>
        <p:txBody>
          <a:bodyPr anchorCtr="0" anchor="t" bIns="91425" lIns="91425" spcFirstLastPara="1" rIns="91425" wrap="square" tIns="0">
            <a:noAutofit/>
          </a:bodyPr>
          <a:lstStyle/>
          <a:p>
            <a:pPr indent="0" lvl="0" marL="0" rtl="0" algn="ctr">
              <a:spcBef>
                <a:spcPts val="0"/>
              </a:spcBef>
              <a:spcAft>
                <a:spcPts val="0"/>
              </a:spcAft>
              <a:buNone/>
            </a:pPr>
            <a:r>
              <a:rPr lang="sv" sz="1900">
                <a:latin typeface="Open Sans"/>
                <a:ea typeface="Open Sans"/>
                <a:cs typeface="Open Sans"/>
                <a:sym typeface="Open Sans"/>
              </a:rPr>
              <a:t>Web Server</a:t>
            </a:r>
            <a:endParaRPr sz="1900">
              <a:latin typeface="Open Sans"/>
              <a:ea typeface="Open Sans"/>
              <a:cs typeface="Open Sans"/>
              <a:sym typeface="Open Sans"/>
            </a:endParaRPr>
          </a:p>
        </p:txBody>
      </p:sp>
      <p:sp>
        <p:nvSpPr>
          <p:cNvPr id="162" name="Google Shape;162;p21"/>
          <p:cNvSpPr txBox="1"/>
          <p:nvPr/>
        </p:nvSpPr>
        <p:spPr>
          <a:xfrm>
            <a:off x="311700" y="4450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sv" sz="2800">
                <a:latin typeface="Red Hat Display"/>
                <a:ea typeface="Red Hat Display"/>
                <a:cs typeface="Red Hat Display"/>
                <a:sym typeface="Red Hat Display"/>
              </a:rPr>
              <a:t>Final solution</a:t>
            </a:r>
            <a:endParaRPr b="1" sz="2800">
              <a:solidFill>
                <a:srgbClr val="000000"/>
              </a:solidFill>
              <a:latin typeface="Red Hat Display"/>
              <a:ea typeface="Red Hat Display"/>
              <a:cs typeface="Red Hat Display"/>
              <a:sym typeface="Red Hat Display"/>
            </a:endParaRPr>
          </a:p>
        </p:txBody>
      </p:sp>
      <p:sp>
        <p:nvSpPr>
          <p:cNvPr id="163" name="Google Shape;163;p21"/>
          <p:cNvSpPr/>
          <p:nvPr/>
        </p:nvSpPr>
        <p:spPr>
          <a:xfrm>
            <a:off x="6444150" y="2457600"/>
            <a:ext cx="2414100" cy="2449500"/>
          </a:xfrm>
          <a:prstGeom prst="roundRect">
            <a:avLst>
              <a:gd fmla="val 16667" name="adj"/>
            </a:avLst>
          </a:prstGeom>
          <a:solidFill>
            <a:srgbClr val="EEEEEE"/>
          </a:solidFill>
          <a:ln cap="flat" cmpd="sng" w="9525">
            <a:solidFill>
              <a:srgbClr val="595959"/>
            </a:solidFill>
            <a:prstDash val="solid"/>
            <a:round/>
            <a:headEnd len="sm" w="sm" type="none"/>
            <a:tailEnd len="sm" w="sm" type="none"/>
          </a:ln>
        </p:spPr>
        <p:txBody>
          <a:bodyPr anchorCtr="0" anchor="t" bIns="91425" lIns="91425" spcFirstLastPara="1" rIns="91425" wrap="square" tIns="0">
            <a:noAutofit/>
          </a:bodyPr>
          <a:lstStyle/>
          <a:p>
            <a:pPr indent="0" lvl="0" marL="0" rtl="0" algn="ctr">
              <a:spcBef>
                <a:spcPts val="0"/>
              </a:spcBef>
              <a:spcAft>
                <a:spcPts val="0"/>
              </a:spcAft>
              <a:buNone/>
            </a:pPr>
            <a:r>
              <a:rPr lang="sv" sz="1900">
                <a:latin typeface="Open Sans"/>
                <a:ea typeface="Open Sans"/>
                <a:cs typeface="Open Sans"/>
                <a:sym typeface="Open Sans"/>
              </a:rPr>
              <a:t>Computing server</a:t>
            </a:r>
            <a:endParaRPr sz="1900">
              <a:latin typeface="Open Sans"/>
              <a:ea typeface="Open Sans"/>
              <a:cs typeface="Open Sans"/>
              <a:sym typeface="Open Sans"/>
            </a:endParaRPr>
          </a:p>
        </p:txBody>
      </p:sp>
      <p:sp>
        <p:nvSpPr>
          <p:cNvPr id="164" name="Google Shape;164;p21"/>
          <p:cNvSpPr/>
          <p:nvPr/>
        </p:nvSpPr>
        <p:spPr>
          <a:xfrm>
            <a:off x="6570413" y="3268588"/>
            <a:ext cx="2161575" cy="820875"/>
          </a:xfrm>
          <a:prstGeom prst="flowChartPreparation">
            <a:avLst/>
          </a:prstGeom>
          <a:solidFill>
            <a:srgbClr val="CC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sv">
                <a:solidFill>
                  <a:srgbClr val="FFFFFF"/>
                </a:solidFill>
                <a:latin typeface="Open Sans"/>
                <a:ea typeface="Open Sans"/>
                <a:cs typeface="Open Sans"/>
                <a:sym typeface="Open Sans"/>
              </a:rPr>
              <a:t>AI PROCESSING</a:t>
            </a:r>
            <a:endParaRPr b="1">
              <a:solidFill>
                <a:srgbClr val="FFFFFF"/>
              </a:solidFill>
              <a:latin typeface="Open Sans"/>
              <a:ea typeface="Open Sans"/>
              <a:cs typeface="Open Sans"/>
              <a:sym typeface="Open Sans"/>
            </a:endParaRPr>
          </a:p>
        </p:txBody>
      </p:sp>
      <p:sp>
        <p:nvSpPr>
          <p:cNvPr id="165" name="Google Shape;165;p21"/>
          <p:cNvSpPr/>
          <p:nvPr/>
        </p:nvSpPr>
        <p:spPr>
          <a:xfrm>
            <a:off x="4491663" y="1243923"/>
            <a:ext cx="1271100" cy="1545050"/>
          </a:xfrm>
          <a:prstGeom prst="flowChartMagneticDisk">
            <a:avLst/>
          </a:prstGeom>
          <a:solidFill>
            <a:srgbClr val="F4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sv">
                <a:latin typeface="Open Sans"/>
                <a:ea typeface="Open Sans"/>
                <a:cs typeface="Open Sans"/>
                <a:sym typeface="Open Sans"/>
              </a:rPr>
              <a:t>DATABASE</a:t>
            </a:r>
            <a:endParaRPr b="1">
              <a:latin typeface="Open Sans"/>
              <a:ea typeface="Open Sans"/>
              <a:cs typeface="Open Sans"/>
              <a:sym typeface="Open Sans"/>
            </a:endParaRPr>
          </a:p>
        </p:txBody>
      </p:sp>
      <p:sp>
        <p:nvSpPr>
          <p:cNvPr id="166" name="Google Shape;166;p21"/>
          <p:cNvSpPr/>
          <p:nvPr/>
        </p:nvSpPr>
        <p:spPr>
          <a:xfrm>
            <a:off x="2076837" y="1853313"/>
            <a:ext cx="1463238" cy="1075626"/>
          </a:xfrm>
          <a:prstGeom prst="flowChartMultidocument">
            <a:avLst/>
          </a:prstGeom>
          <a:solidFill>
            <a:srgbClr val="93C47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sv">
                <a:latin typeface="Open Sans"/>
                <a:ea typeface="Open Sans"/>
                <a:cs typeface="Open Sans"/>
                <a:sym typeface="Open Sans"/>
              </a:rPr>
              <a:t>FORM</a:t>
            </a:r>
            <a:endParaRPr b="1">
              <a:latin typeface="Open Sans"/>
              <a:ea typeface="Open Sans"/>
              <a:cs typeface="Open Sans"/>
              <a:sym typeface="Open Sans"/>
            </a:endParaRPr>
          </a:p>
        </p:txBody>
      </p:sp>
      <p:sp>
        <p:nvSpPr>
          <p:cNvPr id="167" name="Google Shape;167;p21"/>
          <p:cNvSpPr/>
          <p:nvPr/>
        </p:nvSpPr>
        <p:spPr>
          <a:xfrm>
            <a:off x="450300" y="2674725"/>
            <a:ext cx="916500" cy="901500"/>
          </a:xfrm>
          <a:prstGeom prst="smileyFace">
            <a:avLst>
              <a:gd fmla="val 4653" name="adj"/>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8" name="Google Shape;168;p21"/>
          <p:cNvCxnSpPr>
            <a:stCxn id="167" idx="7"/>
            <a:endCxn id="166" idx="1"/>
          </p:cNvCxnSpPr>
          <p:nvPr/>
        </p:nvCxnSpPr>
        <p:spPr>
          <a:xfrm flipH="1" rot="10800000">
            <a:off x="1232582" y="2391247"/>
            <a:ext cx="844200" cy="415500"/>
          </a:xfrm>
          <a:prstGeom prst="straightConnector1">
            <a:avLst/>
          </a:prstGeom>
          <a:noFill/>
          <a:ln cap="flat" cmpd="sng" w="28575">
            <a:solidFill>
              <a:srgbClr val="595959"/>
            </a:solidFill>
            <a:prstDash val="solid"/>
            <a:round/>
            <a:headEnd len="med" w="med" type="none"/>
            <a:tailEnd len="med" w="med" type="triangle"/>
          </a:ln>
        </p:spPr>
      </p:cxnSp>
      <p:cxnSp>
        <p:nvCxnSpPr>
          <p:cNvPr id="169" name="Google Shape;169;p21"/>
          <p:cNvCxnSpPr>
            <a:stCxn id="170" idx="1"/>
            <a:endCxn id="167" idx="5"/>
          </p:cNvCxnSpPr>
          <p:nvPr/>
        </p:nvCxnSpPr>
        <p:spPr>
          <a:xfrm rot="10800000">
            <a:off x="1232649" y="3444125"/>
            <a:ext cx="844200" cy="469800"/>
          </a:xfrm>
          <a:prstGeom prst="straightConnector1">
            <a:avLst/>
          </a:prstGeom>
          <a:noFill/>
          <a:ln cap="flat" cmpd="sng" w="28575">
            <a:solidFill>
              <a:srgbClr val="595959"/>
            </a:solidFill>
            <a:prstDash val="solid"/>
            <a:round/>
            <a:headEnd len="med" w="med" type="none"/>
            <a:tailEnd len="med" w="med" type="triangle"/>
          </a:ln>
        </p:spPr>
      </p:cxnSp>
      <p:sp>
        <p:nvSpPr>
          <p:cNvPr id="171" name="Google Shape;171;p21"/>
          <p:cNvSpPr txBox="1"/>
          <p:nvPr/>
        </p:nvSpPr>
        <p:spPr>
          <a:xfrm>
            <a:off x="0" y="3820350"/>
            <a:ext cx="1817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sv" sz="2000">
                <a:latin typeface="Open Sans"/>
                <a:ea typeface="Open Sans"/>
                <a:cs typeface="Open Sans"/>
                <a:sym typeface="Open Sans"/>
              </a:rPr>
              <a:t>Entrepreneur</a:t>
            </a:r>
            <a:endParaRPr sz="2000">
              <a:latin typeface="Open Sans"/>
              <a:ea typeface="Open Sans"/>
              <a:cs typeface="Open Sans"/>
              <a:sym typeface="Open Sans"/>
            </a:endParaRPr>
          </a:p>
        </p:txBody>
      </p:sp>
      <p:sp>
        <p:nvSpPr>
          <p:cNvPr id="170" name="Google Shape;170;p21"/>
          <p:cNvSpPr/>
          <p:nvPr/>
        </p:nvSpPr>
        <p:spPr>
          <a:xfrm>
            <a:off x="2076849" y="3290350"/>
            <a:ext cx="1463225" cy="1247150"/>
          </a:xfrm>
          <a:prstGeom prst="flowChartPredefinedProcess">
            <a:avLst/>
          </a:prstGeom>
          <a:solidFill>
            <a:srgbClr val="A4C2F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sv">
                <a:latin typeface="Open Sans"/>
                <a:ea typeface="Open Sans"/>
                <a:cs typeface="Open Sans"/>
                <a:sym typeface="Open Sans"/>
              </a:rPr>
              <a:t>RESULT</a:t>
            </a:r>
            <a:endParaRPr b="1">
              <a:latin typeface="Open Sans"/>
              <a:ea typeface="Open Sans"/>
              <a:cs typeface="Open Sans"/>
              <a:sym typeface="Open Sans"/>
            </a:endParaRPr>
          </a:p>
        </p:txBody>
      </p:sp>
      <p:sp>
        <p:nvSpPr>
          <p:cNvPr id="172" name="Google Shape;172;p21"/>
          <p:cNvSpPr/>
          <p:nvPr/>
        </p:nvSpPr>
        <p:spPr>
          <a:xfrm>
            <a:off x="4377863" y="3392663"/>
            <a:ext cx="1498716" cy="572724"/>
          </a:xfrm>
          <a:prstGeom prst="flowChartTermina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sv">
                <a:latin typeface="Open Sans"/>
                <a:ea typeface="Open Sans"/>
                <a:cs typeface="Open Sans"/>
                <a:sym typeface="Open Sans"/>
              </a:rPr>
              <a:t>API CALLS</a:t>
            </a:r>
            <a:endParaRPr b="1">
              <a:latin typeface="Open Sans"/>
              <a:ea typeface="Open Sans"/>
              <a:cs typeface="Open Sans"/>
              <a:sym typeface="Open Sans"/>
            </a:endParaRPr>
          </a:p>
        </p:txBody>
      </p:sp>
      <p:cxnSp>
        <p:nvCxnSpPr>
          <p:cNvPr id="173" name="Google Shape;173;p21"/>
          <p:cNvCxnSpPr>
            <a:stCxn id="172" idx="0"/>
            <a:endCxn id="165" idx="3"/>
          </p:cNvCxnSpPr>
          <p:nvPr/>
        </p:nvCxnSpPr>
        <p:spPr>
          <a:xfrm rot="10800000">
            <a:off x="5127221" y="2789063"/>
            <a:ext cx="0" cy="603600"/>
          </a:xfrm>
          <a:prstGeom prst="straightConnector1">
            <a:avLst/>
          </a:prstGeom>
          <a:noFill/>
          <a:ln cap="flat" cmpd="sng" w="28575">
            <a:solidFill>
              <a:srgbClr val="595959"/>
            </a:solidFill>
            <a:prstDash val="solid"/>
            <a:round/>
            <a:headEnd len="med" w="med" type="triangle"/>
            <a:tailEnd len="med" w="med" type="triangle"/>
          </a:ln>
        </p:spPr>
      </p:cxnSp>
      <p:cxnSp>
        <p:nvCxnSpPr>
          <p:cNvPr id="174" name="Google Shape;174;p21"/>
          <p:cNvCxnSpPr>
            <a:stCxn id="164" idx="1"/>
            <a:endCxn id="172" idx="3"/>
          </p:cNvCxnSpPr>
          <p:nvPr/>
        </p:nvCxnSpPr>
        <p:spPr>
          <a:xfrm flipH="1">
            <a:off x="5876513" y="3679025"/>
            <a:ext cx="693900" cy="600"/>
          </a:xfrm>
          <a:prstGeom prst="curvedConnector3">
            <a:avLst>
              <a:gd fmla="val 49995" name="adj1"/>
            </a:avLst>
          </a:prstGeom>
          <a:noFill/>
          <a:ln cap="flat" cmpd="sng" w="28575">
            <a:solidFill>
              <a:srgbClr val="595959"/>
            </a:solidFill>
            <a:prstDash val="solid"/>
            <a:round/>
            <a:headEnd len="med" w="med" type="triangle"/>
            <a:tailEnd len="med" w="med" type="triangle"/>
          </a:ln>
        </p:spPr>
      </p:cxnSp>
      <p:cxnSp>
        <p:nvCxnSpPr>
          <p:cNvPr id="175" name="Google Shape;175;p21"/>
          <p:cNvCxnSpPr>
            <a:stCxn id="172" idx="1"/>
            <a:endCxn id="166" idx="3"/>
          </p:cNvCxnSpPr>
          <p:nvPr/>
        </p:nvCxnSpPr>
        <p:spPr>
          <a:xfrm rot="10800000">
            <a:off x="3539963" y="2391125"/>
            <a:ext cx="837900" cy="1287900"/>
          </a:xfrm>
          <a:prstGeom prst="curvedConnector3">
            <a:avLst>
              <a:gd fmla="val 49993" name="adj1"/>
            </a:avLst>
          </a:prstGeom>
          <a:noFill/>
          <a:ln cap="flat" cmpd="sng" w="28575">
            <a:solidFill>
              <a:srgbClr val="595959"/>
            </a:solidFill>
            <a:prstDash val="solid"/>
            <a:round/>
            <a:headEnd len="med" w="med" type="triangle"/>
            <a:tailEnd len="med" w="med" type="none"/>
          </a:ln>
        </p:spPr>
      </p:cxnSp>
      <p:cxnSp>
        <p:nvCxnSpPr>
          <p:cNvPr id="176" name="Google Shape;176;p21"/>
          <p:cNvCxnSpPr>
            <a:stCxn id="172" idx="1"/>
            <a:endCxn id="170" idx="3"/>
          </p:cNvCxnSpPr>
          <p:nvPr/>
        </p:nvCxnSpPr>
        <p:spPr>
          <a:xfrm flipH="1">
            <a:off x="3539963" y="3679025"/>
            <a:ext cx="837900" cy="234900"/>
          </a:xfrm>
          <a:prstGeom prst="curvedConnector3">
            <a:avLst>
              <a:gd fmla="val 49993" name="adj1"/>
            </a:avLst>
          </a:prstGeom>
          <a:noFill/>
          <a:ln cap="flat" cmpd="sng" w="28575">
            <a:solidFill>
              <a:srgbClr val="595959"/>
            </a:solidFill>
            <a:prstDash val="solid"/>
            <a:round/>
            <a:headEnd len="med" w="med" type="none"/>
            <a:tailEnd len="med" w="med" type="triangle"/>
          </a:ln>
        </p:spPr>
      </p:cxnSp>
      <p:sp>
        <p:nvSpPr>
          <p:cNvPr id="177" name="Google Shape;177;p21"/>
          <p:cNvSpPr/>
          <p:nvPr/>
        </p:nvSpPr>
        <p:spPr>
          <a:xfrm>
            <a:off x="6570400" y="1017713"/>
            <a:ext cx="2161575" cy="820875"/>
          </a:xfrm>
          <a:prstGeom prst="flowChartPreparation">
            <a:avLst/>
          </a:prstGeom>
          <a:solidFill>
            <a:schemeClr val="accent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sv">
                <a:solidFill>
                  <a:srgbClr val="FFFFFF"/>
                </a:solidFill>
                <a:latin typeface="Open Sans"/>
                <a:ea typeface="Open Sans"/>
                <a:cs typeface="Open Sans"/>
                <a:sym typeface="Open Sans"/>
              </a:rPr>
              <a:t>ADMIN</a:t>
            </a:r>
            <a:endParaRPr b="1">
              <a:solidFill>
                <a:srgbClr val="FFFFFF"/>
              </a:solidFill>
              <a:latin typeface="Open Sans"/>
              <a:ea typeface="Open Sans"/>
              <a:cs typeface="Open Sans"/>
              <a:sym typeface="Open Sans"/>
            </a:endParaRPr>
          </a:p>
          <a:p>
            <a:pPr indent="0" lvl="0" marL="0" rtl="0" algn="ctr">
              <a:spcBef>
                <a:spcPts val="0"/>
              </a:spcBef>
              <a:spcAft>
                <a:spcPts val="0"/>
              </a:spcAft>
              <a:buNone/>
            </a:pPr>
            <a:r>
              <a:rPr b="1" lang="sv">
                <a:solidFill>
                  <a:srgbClr val="FFFFFF"/>
                </a:solidFill>
                <a:latin typeface="Open Sans"/>
                <a:ea typeface="Open Sans"/>
                <a:cs typeface="Open Sans"/>
                <a:sym typeface="Open Sans"/>
              </a:rPr>
              <a:t>SOFTWARE</a:t>
            </a:r>
            <a:endParaRPr b="1">
              <a:solidFill>
                <a:srgbClr val="FFFFFF"/>
              </a:solidFill>
              <a:latin typeface="Open Sans"/>
              <a:ea typeface="Open Sans"/>
              <a:cs typeface="Open Sans"/>
              <a:sym typeface="Open Sans"/>
            </a:endParaRPr>
          </a:p>
        </p:txBody>
      </p:sp>
      <p:cxnSp>
        <p:nvCxnSpPr>
          <p:cNvPr id="178" name="Google Shape;178;p21"/>
          <p:cNvCxnSpPr>
            <a:stCxn id="177" idx="1"/>
            <a:endCxn id="165" idx="4"/>
          </p:cNvCxnSpPr>
          <p:nvPr/>
        </p:nvCxnSpPr>
        <p:spPr>
          <a:xfrm flipH="1">
            <a:off x="5762800" y="1428150"/>
            <a:ext cx="807600" cy="588300"/>
          </a:xfrm>
          <a:prstGeom prst="curvedConnector3">
            <a:avLst>
              <a:gd fmla="val 50002" name="adj1"/>
            </a:avLst>
          </a:prstGeom>
          <a:noFill/>
          <a:ln cap="flat" cmpd="sng" w="28575">
            <a:solidFill>
              <a:srgbClr val="595959"/>
            </a:solidFill>
            <a:prstDash val="solid"/>
            <a:round/>
            <a:headEnd len="med" w="med" type="triangle"/>
            <a:tailEnd len="med" w="med" type="triangle"/>
          </a:ln>
        </p:spPr>
      </p:cxnSp>
      <p:sp>
        <p:nvSpPr>
          <p:cNvPr id="179" name="Google Shape;17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sv"/>
              <a:t>‹#›</a:t>
            </a:fld>
            <a:endParaRPr b="1"/>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